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sldIdLst>
    <p:sldId id="256" r:id="rId5"/>
    <p:sldId id="257" r:id="rId6"/>
    <p:sldId id="272" r:id="rId7"/>
    <p:sldId id="273" r:id="rId8"/>
    <p:sldId id="274" r:id="rId9"/>
    <p:sldId id="343" r:id="rId10"/>
    <p:sldId id="275" r:id="rId11"/>
    <p:sldId id="276" r:id="rId12"/>
    <p:sldId id="277" r:id="rId13"/>
    <p:sldId id="278" r:id="rId14"/>
    <p:sldId id="285" r:id="rId15"/>
    <p:sldId id="279" r:id="rId16"/>
    <p:sldId id="280" r:id="rId17"/>
    <p:sldId id="281" r:id="rId18"/>
    <p:sldId id="282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5" r:id="rId28"/>
    <p:sldId id="293" r:id="rId29"/>
    <p:sldId id="294" r:id="rId30"/>
    <p:sldId id="339" r:id="rId31"/>
    <p:sldId id="340" r:id="rId32"/>
    <p:sldId id="258" r:id="rId33"/>
    <p:sldId id="296" r:id="rId34"/>
    <p:sldId id="259" r:id="rId35"/>
    <p:sldId id="260" r:id="rId36"/>
    <p:sldId id="338" r:id="rId37"/>
    <p:sldId id="262" r:id="rId38"/>
    <p:sldId id="337" r:id="rId39"/>
    <p:sldId id="265" r:id="rId40"/>
    <p:sldId id="264" r:id="rId41"/>
    <p:sldId id="267" r:id="rId42"/>
    <p:sldId id="297" r:id="rId43"/>
    <p:sldId id="298" r:id="rId44"/>
    <p:sldId id="299" r:id="rId45"/>
    <p:sldId id="333" r:id="rId46"/>
    <p:sldId id="300" r:id="rId47"/>
    <p:sldId id="301" r:id="rId48"/>
    <p:sldId id="268" r:id="rId49"/>
    <p:sldId id="269" r:id="rId50"/>
    <p:sldId id="302" r:id="rId51"/>
    <p:sldId id="342" r:id="rId52"/>
    <p:sldId id="341" r:id="rId53"/>
    <p:sldId id="303" r:id="rId54"/>
    <p:sldId id="304" r:id="rId55"/>
    <p:sldId id="327" r:id="rId56"/>
    <p:sldId id="328" r:id="rId57"/>
    <p:sldId id="330" r:id="rId58"/>
    <p:sldId id="305" r:id="rId59"/>
    <p:sldId id="270" r:id="rId60"/>
    <p:sldId id="306" r:id="rId61"/>
    <p:sldId id="307" r:id="rId62"/>
    <p:sldId id="308" r:id="rId63"/>
    <p:sldId id="309" r:id="rId64"/>
    <p:sldId id="310" r:id="rId65"/>
    <p:sldId id="271" r:id="rId66"/>
    <p:sldId id="311" r:id="rId67"/>
    <p:sldId id="312" r:id="rId68"/>
    <p:sldId id="323" r:id="rId69"/>
    <p:sldId id="324" r:id="rId70"/>
    <p:sldId id="314" r:id="rId71"/>
    <p:sldId id="313" r:id="rId72"/>
    <p:sldId id="315" r:id="rId73"/>
    <p:sldId id="316" r:id="rId74"/>
    <p:sldId id="317" r:id="rId75"/>
    <p:sldId id="318" r:id="rId76"/>
    <p:sldId id="319" r:id="rId77"/>
    <p:sldId id="325" r:id="rId78"/>
    <p:sldId id="326" r:id="rId79"/>
    <p:sldId id="320" r:id="rId80"/>
    <p:sldId id="321" r:id="rId81"/>
    <p:sldId id="322" r:id="rId82"/>
    <p:sldId id="329" r:id="rId83"/>
    <p:sldId id="334" r:id="rId84"/>
    <p:sldId id="335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1AE"/>
    <a:srgbClr val="81ADB6"/>
    <a:srgbClr val="A785B8"/>
    <a:srgbClr val="F75A3B"/>
    <a:srgbClr val="8080BB"/>
    <a:srgbClr val="DDAB5B"/>
    <a:srgbClr val="8197B6"/>
    <a:srgbClr val="7F7FBB"/>
    <a:srgbClr val="E351E7"/>
    <a:srgbClr val="C47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240" autoAdjust="0"/>
    <p:restoredTop sz="95535" autoAdjust="0"/>
  </p:normalViewPr>
  <p:slideViewPr>
    <p:cSldViewPr snapToGrid="0">
      <p:cViewPr varScale="1">
        <p:scale>
          <a:sx n="86" d="100"/>
          <a:sy n="86" d="100"/>
        </p:scale>
        <p:origin x="98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ourin Maude" userId="27177d02-de9b-428d-9e59-a52a955d4573" providerId="ADAL" clId="{CC052EC7-5AB8-4AE5-A30A-A70D4F6FBEF5}"/>
    <pc:docChg chg="undo custSel addSld modSld">
      <pc:chgData name="Sabourin Maude" userId="27177d02-de9b-428d-9e59-a52a955d4573" providerId="ADAL" clId="{CC052EC7-5AB8-4AE5-A30A-A70D4F6FBEF5}" dt="2023-02-27T15:47:49.957" v="116" actId="1035"/>
      <pc:docMkLst>
        <pc:docMk/>
      </pc:docMkLst>
      <pc:sldChg chg="addSp delSp modSp mod">
        <pc:chgData name="Sabourin Maude" userId="27177d02-de9b-428d-9e59-a52a955d4573" providerId="ADAL" clId="{CC052EC7-5AB8-4AE5-A30A-A70D4F6FBEF5}" dt="2023-02-27T14:17:54.276" v="108" actId="1076"/>
        <pc:sldMkLst>
          <pc:docMk/>
          <pc:sldMk cId="2935688226" sldId="265"/>
        </pc:sldMkLst>
        <pc:picChg chg="add mod">
          <ac:chgData name="Sabourin Maude" userId="27177d02-de9b-428d-9e59-a52a955d4573" providerId="ADAL" clId="{CC052EC7-5AB8-4AE5-A30A-A70D4F6FBEF5}" dt="2023-02-27T14:17:54.276" v="108" actId="1076"/>
          <ac:picMkLst>
            <pc:docMk/>
            <pc:sldMk cId="2935688226" sldId="265"/>
            <ac:picMk id="5" creationId="{2BD511F4-579A-4C8A-1D01-1E6B49158937}"/>
          </ac:picMkLst>
        </pc:picChg>
        <pc:picChg chg="del">
          <ac:chgData name="Sabourin Maude" userId="27177d02-de9b-428d-9e59-a52a955d4573" providerId="ADAL" clId="{CC052EC7-5AB8-4AE5-A30A-A70D4F6FBEF5}" dt="2023-02-27T14:17:51.211" v="107" actId="478"/>
          <ac:picMkLst>
            <pc:docMk/>
            <pc:sldMk cId="2935688226" sldId="265"/>
            <ac:picMk id="7" creationId="{38714478-66D8-4E01-B3B1-361B9565D2B9}"/>
          </ac:picMkLst>
        </pc:picChg>
      </pc:sldChg>
      <pc:sldChg chg="modSp mod">
        <pc:chgData name="Sabourin Maude" userId="27177d02-de9b-428d-9e59-a52a955d4573" providerId="ADAL" clId="{CC052EC7-5AB8-4AE5-A30A-A70D4F6FBEF5}" dt="2023-02-27T14:22:21.933" v="109" actId="20577"/>
        <pc:sldMkLst>
          <pc:docMk/>
          <pc:sldMk cId="1267590782" sldId="273"/>
        </pc:sldMkLst>
        <pc:spChg chg="mod">
          <ac:chgData name="Sabourin Maude" userId="27177d02-de9b-428d-9e59-a52a955d4573" providerId="ADAL" clId="{CC052EC7-5AB8-4AE5-A30A-A70D4F6FBEF5}" dt="2023-02-27T14:22:21.933" v="109" actId="20577"/>
          <ac:spMkLst>
            <pc:docMk/>
            <pc:sldMk cId="1267590782" sldId="273"/>
            <ac:spMk id="3" creationId="{D86B23B7-F06E-4AEC-91B0-7622E814C75E}"/>
          </ac:spMkLst>
        </pc:spChg>
        <pc:spChg chg="mod">
          <ac:chgData name="Sabourin Maude" userId="27177d02-de9b-428d-9e59-a52a955d4573" providerId="ADAL" clId="{CC052EC7-5AB8-4AE5-A30A-A70D4F6FBEF5}" dt="2023-02-27T02:16:45.963" v="43" actId="20577"/>
          <ac:spMkLst>
            <pc:docMk/>
            <pc:sldMk cId="1267590782" sldId="273"/>
            <ac:spMk id="4" creationId="{9F86C4E0-09AB-4E4B-8C26-100DFE54522E}"/>
          </ac:spMkLst>
        </pc:spChg>
      </pc:sldChg>
      <pc:sldChg chg="modSp mod">
        <pc:chgData name="Sabourin Maude" userId="27177d02-de9b-428d-9e59-a52a955d4573" providerId="ADAL" clId="{CC052EC7-5AB8-4AE5-A30A-A70D4F6FBEF5}" dt="2023-02-27T02:23:47.833" v="73" actId="20577"/>
        <pc:sldMkLst>
          <pc:docMk/>
          <pc:sldMk cId="1165019744" sldId="277"/>
        </pc:sldMkLst>
        <pc:spChg chg="mod">
          <ac:chgData name="Sabourin Maude" userId="27177d02-de9b-428d-9e59-a52a955d4573" providerId="ADAL" clId="{CC052EC7-5AB8-4AE5-A30A-A70D4F6FBEF5}" dt="2023-02-27T02:23:47.833" v="73" actId="20577"/>
          <ac:spMkLst>
            <pc:docMk/>
            <pc:sldMk cId="1165019744" sldId="277"/>
            <ac:spMk id="3" creationId="{81DDBEFB-2595-4EDE-BCCD-BB24B44BAA2D}"/>
          </ac:spMkLst>
        </pc:spChg>
      </pc:sldChg>
      <pc:sldChg chg="modSp mod">
        <pc:chgData name="Sabourin Maude" userId="27177d02-de9b-428d-9e59-a52a955d4573" providerId="ADAL" clId="{CC052EC7-5AB8-4AE5-A30A-A70D4F6FBEF5}" dt="2023-02-27T02:29:08.162" v="95" actId="313"/>
        <pc:sldMkLst>
          <pc:docMk/>
          <pc:sldMk cId="418036836" sldId="282"/>
        </pc:sldMkLst>
        <pc:spChg chg="mod">
          <ac:chgData name="Sabourin Maude" userId="27177d02-de9b-428d-9e59-a52a955d4573" providerId="ADAL" clId="{CC052EC7-5AB8-4AE5-A30A-A70D4F6FBEF5}" dt="2023-02-27T02:29:08.162" v="95" actId="313"/>
          <ac:spMkLst>
            <pc:docMk/>
            <pc:sldMk cId="418036836" sldId="282"/>
            <ac:spMk id="3" creationId="{137BCDDF-BF42-482F-AC6C-A334E03F5280}"/>
          </ac:spMkLst>
        </pc:spChg>
      </pc:sldChg>
      <pc:sldChg chg="modNotesTx">
        <pc:chgData name="Sabourin Maude" userId="27177d02-de9b-428d-9e59-a52a955d4573" providerId="ADAL" clId="{CC052EC7-5AB8-4AE5-A30A-A70D4F6FBEF5}" dt="2023-02-27T02:24:55.375" v="74"/>
        <pc:sldMkLst>
          <pc:docMk/>
          <pc:sldMk cId="1760056669" sldId="285"/>
        </pc:sldMkLst>
      </pc:sldChg>
      <pc:sldChg chg="mod modShow">
        <pc:chgData name="Sabourin Maude" userId="27177d02-de9b-428d-9e59-a52a955d4573" providerId="ADAL" clId="{CC052EC7-5AB8-4AE5-A30A-A70D4F6FBEF5}" dt="2023-02-26T22:10:36.154" v="41" actId="729"/>
        <pc:sldMkLst>
          <pc:docMk/>
          <pc:sldMk cId="963165495" sldId="309"/>
        </pc:sldMkLst>
      </pc:sldChg>
      <pc:sldChg chg="mod modShow">
        <pc:chgData name="Sabourin Maude" userId="27177d02-de9b-428d-9e59-a52a955d4573" providerId="ADAL" clId="{CC052EC7-5AB8-4AE5-A30A-A70D4F6FBEF5}" dt="2023-02-26T22:10:38.888" v="42" actId="729"/>
        <pc:sldMkLst>
          <pc:docMk/>
          <pc:sldMk cId="955260425" sldId="310"/>
        </pc:sldMkLst>
      </pc:sldChg>
      <pc:sldChg chg="modSp mod">
        <pc:chgData name="Sabourin Maude" userId="27177d02-de9b-428d-9e59-a52a955d4573" providerId="ADAL" clId="{CC052EC7-5AB8-4AE5-A30A-A70D4F6FBEF5}" dt="2023-02-27T15:47:49.957" v="116" actId="1035"/>
        <pc:sldMkLst>
          <pc:docMk/>
          <pc:sldMk cId="907328261" sldId="334"/>
        </pc:sldMkLst>
        <pc:spChg chg="mod">
          <ac:chgData name="Sabourin Maude" userId="27177d02-de9b-428d-9e59-a52a955d4573" providerId="ADAL" clId="{CC052EC7-5AB8-4AE5-A30A-A70D4F6FBEF5}" dt="2023-02-27T13:57:23.295" v="102" actId="20577"/>
          <ac:spMkLst>
            <pc:docMk/>
            <pc:sldMk cId="907328261" sldId="334"/>
            <ac:spMk id="3" creationId="{764ADD23-C976-477A-8F22-116B7C18A1C4}"/>
          </ac:spMkLst>
        </pc:spChg>
        <pc:picChg chg="mod">
          <ac:chgData name="Sabourin Maude" userId="27177d02-de9b-428d-9e59-a52a955d4573" providerId="ADAL" clId="{CC052EC7-5AB8-4AE5-A30A-A70D4F6FBEF5}" dt="2023-02-27T15:47:49.957" v="116" actId="1035"/>
          <ac:picMkLst>
            <pc:docMk/>
            <pc:sldMk cId="907328261" sldId="334"/>
            <ac:picMk id="4" creationId="{6972686D-71FF-49E0-8EAE-E37A4643E31D}"/>
          </ac:picMkLst>
        </pc:picChg>
      </pc:sldChg>
      <pc:sldChg chg="modSp mod">
        <pc:chgData name="Sabourin Maude" userId="27177d02-de9b-428d-9e59-a52a955d4573" providerId="ADAL" clId="{CC052EC7-5AB8-4AE5-A30A-A70D4F6FBEF5}" dt="2023-02-26T22:00:32.275" v="0" actId="20577"/>
        <pc:sldMkLst>
          <pc:docMk/>
          <pc:sldMk cId="1294164846" sldId="338"/>
        </pc:sldMkLst>
        <pc:spChg chg="mod">
          <ac:chgData name="Sabourin Maude" userId="27177d02-de9b-428d-9e59-a52a955d4573" providerId="ADAL" clId="{CC052EC7-5AB8-4AE5-A30A-A70D4F6FBEF5}" dt="2023-02-26T22:00:32.275" v="0" actId="20577"/>
          <ac:spMkLst>
            <pc:docMk/>
            <pc:sldMk cId="1294164846" sldId="338"/>
            <ac:spMk id="2" creationId="{325D53B6-3F0D-4CCC-AB17-1C395D737496}"/>
          </ac:spMkLst>
        </pc:spChg>
      </pc:sldChg>
      <pc:sldChg chg="addSp delSp modSp new mod setBg">
        <pc:chgData name="Sabourin Maude" userId="27177d02-de9b-428d-9e59-a52a955d4573" providerId="ADAL" clId="{CC052EC7-5AB8-4AE5-A30A-A70D4F6FBEF5}" dt="2023-02-26T22:04:04.380" v="40" actId="1076"/>
        <pc:sldMkLst>
          <pc:docMk/>
          <pc:sldMk cId="2173285073" sldId="342"/>
        </pc:sldMkLst>
        <pc:spChg chg="mod">
          <ac:chgData name="Sabourin Maude" userId="27177d02-de9b-428d-9e59-a52a955d4573" providerId="ADAL" clId="{CC052EC7-5AB8-4AE5-A30A-A70D4F6FBEF5}" dt="2023-02-26T22:03:59.275" v="37" actId="26606"/>
          <ac:spMkLst>
            <pc:docMk/>
            <pc:sldMk cId="2173285073" sldId="342"/>
            <ac:spMk id="2" creationId="{30655F58-ABD2-6C0F-BB38-D99F45F58EF2}"/>
          </ac:spMkLst>
        </pc:spChg>
        <pc:spChg chg="mod">
          <ac:chgData name="Sabourin Maude" userId="27177d02-de9b-428d-9e59-a52a955d4573" providerId="ADAL" clId="{CC052EC7-5AB8-4AE5-A30A-A70D4F6FBEF5}" dt="2023-02-26T22:03:59.275" v="37" actId="26606"/>
          <ac:spMkLst>
            <pc:docMk/>
            <pc:sldMk cId="2173285073" sldId="342"/>
            <ac:spMk id="3" creationId="{AD1AF5FF-C549-41FC-46F2-DA6004369E82}"/>
          </ac:spMkLst>
        </pc:spChg>
        <pc:spChg chg="add del">
          <ac:chgData name="Sabourin Maude" userId="27177d02-de9b-428d-9e59-a52a955d4573" providerId="ADAL" clId="{CC052EC7-5AB8-4AE5-A30A-A70D4F6FBEF5}" dt="2023-02-26T22:03:57.956" v="35" actId="26606"/>
          <ac:spMkLst>
            <pc:docMk/>
            <pc:sldMk cId="2173285073" sldId="342"/>
            <ac:spMk id="1033" creationId="{823AC064-BC96-4F32-8AE1-B2FD38754823}"/>
          </ac:spMkLst>
        </pc:spChg>
        <pc:spChg chg="add del">
          <ac:chgData name="Sabourin Maude" userId="27177d02-de9b-428d-9e59-a52a955d4573" providerId="ADAL" clId="{CC052EC7-5AB8-4AE5-A30A-A70D4F6FBEF5}" dt="2023-02-26T22:03:59.275" v="37" actId="26606"/>
          <ac:spMkLst>
            <pc:docMk/>
            <pc:sldMk cId="2173285073" sldId="342"/>
            <ac:spMk id="1039" creationId="{70BDD0CE-06A4-404B-8A13-580229C1C923}"/>
          </ac:spMkLst>
        </pc:spChg>
        <pc:spChg chg="add del">
          <ac:chgData name="Sabourin Maude" userId="27177d02-de9b-428d-9e59-a52a955d4573" providerId="ADAL" clId="{CC052EC7-5AB8-4AE5-A30A-A70D4F6FBEF5}" dt="2023-02-26T22:03:59.275" v="37" actId="26606"/>
          <ac:spMkLst>
            <pc:docMk/>
            <pc:sldMk cId="2173285073" sldId="342"/>
            <ac:spMk id="1040" creationId="{EE9899FA-8881-472C-AA59-D08A89CA8AEF}"/>
          </ac:spMkLst>
        </pc:spChg>
        <pc:spChg chg="add del">
          <ac:chgData name="Sabourin Maude" userId="27177d02-de9b-428d-9e59-a52a955d4573" providerId="ADAL" clId="{CC052EC7-5AB8-4AE5-A30A-A70D4F6FBEF5}" dt="2023-02-26T22:03:59.275" v="37" actId="26606"/>
          <ac:spMkLst>
            <pc:docMk/>
            <pc:sldMk cId="2173285073" sldId="342"/>
            <ac:spMk id="1041" creationId="{080B7D90-3DF1-4514-B26D-616BE35553C9}"/>
          </ac:spMkLst>
        </pc:spChg>
        <pc:picChg chg="add mod ord">
          <ac:chgData name="Sabourin Maude" userId="27177d02-de9b-428d-9e59-a52a955d4573" providerId="ADAL" clId="{CC052EC7-5AB8-4AE5-A30A-A70D4F6FBEF5}" dt="2023-02-26T22:04:04.380" v="40" actId="1076"/>
          <ac:picMkLst>
            <pc:docMk/>
            <pc:sldMk cId="2173285073" sldId="342"/>
            <ac:picMk id="1026" creationId="{1090C5A4-100C-C70C-4A4E-44849025181B}"/>
          </ac:picMkLst>
        </pc:picChg>
        <pc:picChg chg="add mod">
          <ac:chgData name="Sabourin Maude" userId="27177d02-de9b-428d-9e59-a52a955d4573" providerId="ADAL" clId="{CC052EC7-5AB8-4AE5-A30A-A70D4F6FBEF5}" dt="2023-02-26T22:04:03.552" v="39" actId="1076"/>
          <ac:picMkLst>
            <pc:docMk/>
            <pc:sldMk cId="2173285073" sldId="342"/>
            <ac:picMk id="1028" creationId="{A1FAD238-623B-5272-7261-D0C0E533F97C}"/>
          </ac:picMkLst>
        </pc:picChg>
        <pc:cxnChg chg="add del">
          <ac:chgData name="Sabourin Maude" userId="27177d02-de9b-428d-9e59-a52a955d4573" providerId="ADAL" clId="{CC052EC7-5AB8-4AE5-A30A-A70D4F6FBEF5}" dt="2023-02-26T22:03:57.956" v="35" actId="26606"/>
          <ac:cxnSpMkLst>
            <pc:docMk/>
            <pc:sldMk cId="2173285073" sldId="342"/>
            <ac:cxnSpMk id="1035" creationId="{7E7C77BC-7138-40B1-A15B-20F57A494629}"/>
          </ac:cxnSpMkLst>
        </pc:cxnChg>
        <pc:cxnChg chg="add del">
          <ac:chgData name="Sabourin Maude" userId="27177d02-de9b-428d-9e59-a52a955d4573" providerId="ADAL" clId="{CC052EC7-5AB8-4AE5-A30A-A70D4F6FBEF5}" dt="2023-02-26T22:03:57.956" v="35" actId="26606"/>
          <ac:cxnSpMkLst>
            <pc:docMk/>
            <pc:sldMk cId="2173285073" sldId="342"/>
            <ac:cxnSpMk id="1037" creationId="{DB146403-F3D6-484B-B2ED-97F9565D0370}"/>
          </ac:cxnSpMkLst>
        </pc:cxnChg>
      </pc:sldChg>
      <pc:sldChg chg="addSp delSp modSp add mod">
        <pc:chgData name="Sabourin Maude" userId="27177d02-de9b-428d-9e59-a52a955d4573" providerId="ADAL" clId="{CC052EC7-5AB8-4AE5-A30A-A70D4F6FBEF5}" dt="2023-02-27T02:21:56.579" v="70" actId="1076"/>
        <pc:sldMkLst>
          <pc:docMk/>
          <pc:sldMk cId="3342471389" sldId="343"/>
        </pc:sldMkLst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3" creationId="{D86B23B7-F06E-4AEC-91B0-7622E814C75E}"/>
          </ac:spMkLst>
        </pc:spChg>
        <pc:spChg chg="add del mod">
          <ac:chgData name="Sabourin Maude" userId="27177d02-de9b-428d-9e59-a52a955d4573" providerId="ADAL" clId="{CC052EC7-5AB8-4AE5-A30A-A70D4F6FBEF5}" dt="2023-02-27T02:19:45.573" v="47" actId="478"/>
          <ac:spMkLst>
            <pc:docMk/>
            <pc:sldMk cId="3342471389" sldId="343"/>
            <ac:spMk id="5" creationId="{3473FCCA-6662-F083-7264-9DD39D9F8164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14" creationId="{BD90A314-D02B-4EAE-8BC6-035CD4186B78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19" creationId="{776ED369-A2FB-4571-8885-3BB6227B3737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20" creationId="{B6E0E3BA-4709-4463-9F41-F8F15ADEE618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21" creationId="{5EF13B80-F23F-4573-AA1F-EE8152D556CF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22" creationId="{613549C2-BB31-49E1-AD7C-1A2207FAE348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23" creationId="{986F5151-5A3F-4B6E-AEF5-492E2DEC5931}"/>
          </ac:spMkLst>
        </pc:spChg>
        <pc:spChg chg="del">
          <ac:chgData name="Sabourin Maude" userId="27177d02-de9b-428d-9e59-a52a955d4573" providerId="ADAL" clId="{CC052EC7-5AB8-4AE5-A30A-A70D4F6FBEF5}" dt="2023-02-27T02:19:43.506" v="46" actId="478"/>
          <ac:spMkLst>
            <pc:docMk/>
            <pc:sldMk cId="3342471389" sldId="343"/>
            <ac:spMk id="24" creationId="{E7FC620C-2C3C-4D12-A25D-8E1A4E2BC738}"/>
          </ac:spMkLst>
        </pc:spChg>
        <pc:spChg chg="del">
          <ac:chgData name="Sabourin Maude" userId="27177d02-de9b-428d-9e59-a52a955d4573" providerId="ADAL" clId="{CC052EC7-5AB8-4AE5-A30A-A70D4F6FBEF5}" dt="2023-02-27T02:19:47.713" v="48" actId="478"/>
          <ac:spMkLst>
            <pc:docMk/>
            <pc:sldMk cId="3342471389" sldId="343"/>
            <ac:spMk id="39" creationId="{9D6868A0-39A3-4208-AB97-668B1129E4EB}"/>
          </ac:spMkLst>
        </pc:spChg>
        <pc:picChg chg="del">
          <ac:chgData name="Sabourin Maude" userId="27177d02-de9b-428d-9e59-a52a955d4573" providerId="ADAL" clId="{CC052EC7-5AB8-4AE5-A30A-A70D4F6FBEF5}" dt="2023-02-27T02:19:43.506" v="46" actId="478"/>
          <ac:picMkLst>
            <pc:docMk/>
            <pc:sldMk cId="3342471389" sldId="343"/>
            <ac:picMk id="9" creationId="{56486F01-4A4B-491A-AE2B-02AC78A2A30D}"/>
          </ac:picMkLst>
        </pc:picChg>
        <pc:picChg chg="del">
          <ac:chgData name="Sabourin Maude" userId="27177d02-de9b-428d-9e59-a52a955d4573" providerId="ADAL" clId="{CC052EC7-5AB8-4AE5-A30A-A70D4F6FBEF5}" dt="2023-02-27T02:19:43.506" v="46" actId="478"/>
          <ac:picMkLst>
            <pc:docMk/>
            <pc:sldMk cId="3342471389" sldId="343"/>
            <ac:picMk id="13" creationId="{8597C4FA-6329-4152-A985-4450B97F83D0}"/>
          </ac:picMkLst>
        </pc:picChg>
        <pc:picChg chg="del">
          <ac:chgData name="Sabourin Maude" userId="27177d02-de9b-428d-9e59-a52a955d4573" providerId="ADAL" clId="{CC052EC7-5AB8-4AE5-A30A-A70D4F6FBEF5}" dt="2023-02-27T02:19:43.506" v="46" actId="478"/>
          <ac:picMkLst>
            <pc:docMk/>
            <pc:sldMk cId="3342471389" sldId="343"/>
            <ac:picMk id="16" creationId="{AA63AECC-6FB4-4EF1-9F50-C7B47C2AF938}"/>
          </ac:picMkLst>
        </pc:picChg>
        <pc:picChg chg="add mod">
          <ac:chgData name="Sabourin Maude" userId="27177d02-de9b-428d-9e59-a52a955d4573" providerId="ADAL" clId="{CC052EC7-5AB8-4AE5-A30A-A70D4F6FBEF5}" dt="2023-02-27T02:21:36.312" v="65" actId="732"/>
          <ac:picMkLst>
            <pc:docMk/>
            <pc:sldMk cId="3342471389" sldId="343"/>
            <ac:picMk id="1026" creationId="{55189F04-CDCE-9748-2E8E-4CD1C49BD390}"/>
          </ac:picMkLst>
        </pc:picChg>
        <pc:picChg chg="add mod">
          <ac:chgData name="Sabourin Maude" userId="27177d02-de9b-428d-9e59-a52a955d4573" providerId="ADAL" clId="{CC052EC7-5AB8-4AE5-A30A-A70D4F6FBEF5}" dt="2023-02-27T02:21:24.744" v="62" actId="1440"/>
          <ac:picMkLst>
            <pc:docMk/>
            <pc:sldMk cId="3342471389" sldId="343"/>
            <ac:picMk id="1028" creationId="{BB427290-5D7B-43B3-FE11-B82174879748}"/>
          </ac:picMkLst>
        </pc:picChg>
        <pc:picChg chg="add mod">
          <ac:chgData name="Sabourin Maude" userId="27177d02-de9b-428d-9e59-a52a955d4573" providerId="ADAL" clId="{CC052EC7-5AB8-4AE5-A30A-A70D4F6FBEF5}" dt="2023-02-27T02:21:56.579" v="70" actId="1076"/>
          <ac:picMkLst>
            <pc:docMk/>
            <pc:sldMk cId="3342471389" sldId="343"/>
            <ac:picMk id="1030" creationId="{49407DCA-554F-0382-DF2D-851AAEF32A16}"/>
          </ac:picMkLst>
        </pc:picChg>
        <pc:cxnChg chg="del">
          <ac:chgData name="Sabourin Maude" userId="27177d02-de9b-428d-9e59-a52a955d4573" providerId="ADAL" clId="{CC052EC7-5AB8-4AE5-A30A-A70D4F6FBEF5}" dt="2023-02-27T02:19:43.506" v="46" actId="478"/>
          <ac:cxnSpMkLst>
            <pc:docMk/>
            <pc:sldMk cId="3342471389" sldId="343"/>
            <ac:cxnSpMk id="26" creationId="{AED6F13C-2431-4C76-8806-33E301DDCBEF}"/>
          </ac:cxnSpMkLst>
        </pc:cxnChg>
        <pc:cxnChg chg="del">
          <ac:chgData name="Sabourin Maude" userId="27177d02-de9b-428d-9e59-a52a955d4573" providerId="ADAL" clId="{CC052EC7-5AB8-4AE5-A30A-A70D4F6FBEF5}" dt="2023-02-27T02:19:43.506" v="46" actId="478"/>
          <ac:cxnSpMkLst>
            <pc:docMk/>
            <pc:sldMk cId="3342471389" sldId="343"/>
            <ac:cxnSpMk id="29" creationId="{BEB366D4-EF66-480A-A601-D6C073A4FACF}"/>
          </ac:cxnSpMkLst>
        </pc:cxnChg>
        <pc:cxnChg chg="del">
          <ac:chgData name="Sabourin Maude" userId="27177d02-de9b-428d-9e59-a52a955d4573" providerId="ADAL" clId="{CC052EC7-5AB8-4AE5-A30A-A70D4F6FBEF5}" dt="2023-02-27T02:19:43.506" v="46" actId="478"/>
          <ac:cxnSpMkLst>
            <pc:docMk/>
            <pc:sldMk cId="3342471389" sldId="343"/>
            <ac:cxnSpMk id="31" creationId="{EA933527-A44F-466E-8FE3-ED1EE251282A}"/>
          </ac:cxnSpMkLst>
        </pc:cxnChg>
        <pc:cxnChg chg="del">
          <ac:chgData name="Sabourin Maude" userId="27177d02-de9b-428d-9e59-a52a955d4573" providerId="ADAL" clId="{CC052EC7-5AB8-4AE5-A30A-A70D4F6FBEF5}" dt="2023-02-27T02:19:43.506" v="46" actId="478"/>
          <ac:cxnSpMkLst>
            <pc:docMk/>
            <pc:sldMk cId="3342471389" sldId="343"/>
            <ac:cxnSpMk id="33" creationId="{1F8D1D83-8E89-4974-BBC7-AE2B3788D24E}"/>
          </ac:cxnSpMkLst>
        </pc:cxnChg>
        <pc:cxnChg chg="del">
          <ac:chgData name="Sabourin Maude" userId="27177d02-de9b-428d-9e59-a52a955d4573" providerId="ADAL" clId="{CC052EC7-5AB8-4AE5-A30A-A70D4F6FBEF5}" dt="2023-02-27T02:19:43.506" v="46" actId="478"/>
          <ac:cxnSpMkLst>
            <pc:docMk/>
            <pc:sldMk cId="3342471389" sldId="343"/>
            <ac:cxnSpMk id="35" creationId="{A7528194-0160-4844-B0BC-225941CB691D}"/>
          </ac:cxnSpMkLst>
        </pc:cxnChg>
        <pc:cxnChg chg="del">
          <ac:chgData name="Sabourin Maude" userId="27177d02-de9b-428d-9e59-a52a955d4573" providerId="ADAL" clId="{CC052EC7-5AB8-4AE5-A30A-A70D4F6FBEF5}" dt="2023-02-27T02:19:43.506" v="46" actId="478"/>
          <ac:cxnSpMkLst>
            <pc:docMk/>
            <pc:sldMk cId="3342471389" sldId="343"/>
            <ac:cxnSpMk id="37" creationId="{5B528432-50EC-4864-9A4C-A6204AAB5016}"/>
          </ac:cxnSpMkLst>
        </pc:cxnChg>
      </pc:sldChg>
    </pc:docChg>
  </pc:docChgLst>
  <pc:docChgLst>
    <pc:chgData name="Moussaid Achraf" userId="S::achraf.moussaid@cegepmontpetit.ca::03a2e7ce-53ea-4e25-be87-7ad6548d38bb" providerId="AD" clId="Web-{9F30ABF4-62B9-495E-B31D-70EE8CAA413C}"/>
    <pc:docChg chg="modSld">
      <pc:chgData name="Moussaid Achraf" userId="S::achraf.moussaid@cegepmontpetit.ca::03a2e7ce-53ea-4e25-be87-7ad6548d38bb" providerId="AD" clId="Web-{9F30ABF4-62B9-495E-B31D-70EE8CAA413C}" dt="2023-02-23T21:10:48.196" v="1" actId="20577"/>
      <pc:docMkLst>
        <pc:docMk/>
      </pc:docMkLst>
      <pc:sldChg chg="modSp">
        <pc:chgData name="Moussaid Achraf" userId="S::achraf.moussaid@cegepmontpetit.ca::03a2e7ce-53ea-4e25-be87-7ad6548d38bb" providerId="AD" clId="Web-{9F30ABF4-62B9-495E-B31D-70EE8CAA413C}" dt="2023-02-23T21:10:48.196" v="1" actId="20577"/>
        <pc:sldMkLst>
          <pc:docMk/>
          <pc:sldMk cId="3622072318" sldId="292"/>
        </pc:sldMkLst>
        <pc:spChg chg="mod">
          <ac:chgData name="Moussaid Achraf" userId="S::achraf.moussaid@cegepmontpetit.ca::03a2e7ce-53ea-4e25-be87-7ad6548d38bb" providerId="AD" clId="Web-{9F30ABF4-62B9-495E-B31D-70EE8CAA413C}" dt="2023-02-23T21:10:48.196" v="1" actId="20577"/>
          <ac:spMkLst>
            <pc:docMk/>
            <pc:sldMk cId="3622072318" sldId="292"/>
            <ac:spMk id="3" creationId="{309528B4-40A8-4A1B-92CD-112F7B69E79E}"/>
          </ac:spMkLst>
        </pc:spChg>
      </pc:sldChg>
    </pc:docChg>
  </pc:docChgLst>
  <pc:docChgLst>
    <pc:chgData name="Moussaid Achraf" userId="03a2e7ce-53ea-4e25-be87-7ad6548d38bb" providerId="ADAL" clId="{4BC6C84B-714B-4DC8-AE4A-59EF27F0C0EB}"/>
    <pc:docChg chg="custSel modSld">
      <pc:chgData name="Moussaid Achraf" userId="03a2e7ce-53ea-4e25-be87-7ad6548d38bb" providerId="ADAL" clId="{4BC6C84B-714B-4DC8-AE4A-59EF27F0C0EB}" dt="2024-01-12T00:10:41.259" v="5" actId="20577"/>
      <pc:docMkLst>
        <pc:docMk/>
      </pc:docMkLst>
      <pc:sldChg chg="modSp mod">
        <pc:chgData name="Moussaid Achraf" userId="03a2e7ce-53ea-4e25-be87-7ad6548d38bb" providerId="ADAL" clId="{4BC6C84B-714B-4DC8-AE4A-59EF27F0C0EB}" dt="2024-01-11T23:19:35.451" v="0" actId="20577"/>
        <pc:sldMkLst>
          <pc:docMk/>
          <pc:sldMk cId="3557965887" sldId="281"/>
        </pc:sldMkLst>
        <pc:spChg chg="mod">
          <ac:chgData name="Moussaid Achraf" userId="03a2e7ce-53ea-4e25-be87-7ad6548d38bb" providerId="ADAL" clId="{4BC6C84B-714B-4DC8-AE4A-59EF27F0C0EB}" dt="2024-01-11T23:19:35.451" v="0" actId="20577"/>
          <ac:spMkLst>
            <pc:docMk/>
            <pc:sldMk cId="3557965887" sldId="281"/>
            <ac:spMk id="4" creationId="{CD2B3FD5-EC38-47F2-AD29-A9F801C64ECD}"/>
          </ac:spMkLst>
        </pc:spChg>
      </pc:sldChg>
      <pc:sldChg chg="modSp mod">
        <pc:chgData name="Moussaid Achraf" userId="03a2e7ce-53ea-4e25-be87-7ad6548d38bb" providerId="ADAL" clId="{4BC6C84B-714B-4DC8-AE4A-59EF27F0C0EB}" dt="2024-01-12T00:03:44.313" v="2" actId="33524"/>
        <pc:sldMkLst>
          <pc:docMk/>
          <pc:sldMk cId="3005216048" sldId="307"/>
        </pc:sldMkLst>
        <pc:spChg chg="mod">
          <ac:chgData name="Moussaid Achraf" userId="03a2e7ce-53ea-4e25-be87-7ad6548d38bb" providerId="ADAL" clId="{4BC6C84B-714B-4DC8-AE4A-59EF27F0C0EB}" dt="2024-01-12T00:03:44.313" v="2" actId="33524"/>
          <ac:spMkLst>
            <pc:docMk/>
            <pc:sldMk cId="3005216048" sldId="307"/>
            <ac:spMk id="3" creationId="{4CA72037-0994-4B05-A4EE-FD17F0F1DCD8}"/>
          </ac:spMkLst>
        </pc:spChg>
      </pc:sldChg>
      <pc:sldChg chg="modSp mod">
        <pc:chgData name="Moussaid Achraf" userId="03a2e7ce-53ea-4e25-be87-7ad6548d38bb" providerId="ADAL" clId="{4BC6C84B-714B-4DC8-AE4A-59EF27F0C0EB}" dt="2024-01-12T00:10:41.259" v="5" actId="20577"/>
        <pc:sldMkLst>
          <pc:docMk/>
          <pc:sldMk cId="907328261" sldId="334"/>
        </pc:sldMkLst>
        <pc:spChg chg="mod">
          <ac:chgData name="Moussaid Achraf" userId="03a2e7ce-53ea-4e25-be87-7ad6548d38bb" providerId="ADAL" clId="{4BC6C84B-714B-4DC8-AE4A-59EF27F0C0EB}" dt="2024-01-12T00:10:41.259" v="5" actId="20577"/>
          <ac:spMkLst>
            <pc:docMk/>
            <pc:sldMk cId="907328261" sldId="334"/>
            <ac:spMk id="3" creationId="{764ADD23-C976-477A-8F22-116B7C18A1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CE56-D3DB-47CB-A3DF-9925A438F2F3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3EF0A-0CCB-427A-8A95-17E1B6BB1EE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891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773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848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https://en.wikipedia.org/wiki/Software_design_pattern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F0A-0CCB-427A-8A95-17E1B6BB1EE3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179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29E3009-C96B-431A-A9B8-151F3BBD4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" y="4301365"/>
            <a:ext cx="12192000" cy="361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7500BF-05C0-4D55-A403-614DA4CD0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094740"/>
            <a:ext cx="12192000" cy="2089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FF1AD6-176C-4A10-B79F-84B8D88B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EE2F0E-41A9-42D8-BD88-4956C11EE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ACFD9-C0B7-4A48-9E31-8BF1F314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50282-5BCA-4D3A-94AF-2C84912D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53C81-8819-40DC-9094-805DB99E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0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4AB75-079B-4E6A-89B0-40B4BB01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F77A42-B0CA-4616-A4A8-0348891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2495E-1524-467D-AE0C-5ED70A10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F82DA-C09E-4C74-8EC9-011D04AB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E6B9ED-4825-43F9-A0E9-44ACD5F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12D7D1-008C-4E7F-AF21-89184294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1603A4-DA98-41A6-B8BA-65D6077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860E5F-71C2-473B-8FDC-432C05C6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31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0F612-C882-427E-B401-1101672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A8A36E-4663-4796-8210-B2A8B73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1C43D-C62F-402A-90CA-83E3EB75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339A0-DE02-4727-91EF-3B2F7CCF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208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F81E63-9630-443B-BFB6-0247E3D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BBED5E-68DB-40B2-8D24-23E47B6E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7F941-B1F9-4F11-90FC-1D3FD5A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60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BC09E-16AC-4580-98E9-02418EB0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98FD4-2116-4EA0-8D87-B3BD714B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266672-9C75-44FB-87B4-E3F68CA6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E985F3-C3E6-495C-A993-1096E76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F7EB4-97A1-468E-9A2A-D45CCA9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65E4DC-84FA-481E-B5B5-AE5FBCB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996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65F8-C7CE-4E86-9B84-F937626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BAD515-97BC-4396-B264-714571E6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7CF64-5CE5-481C-820B-3C30C99A6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71854-DBA6-4F00-BD4C-FB18B8E9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3AB8-DD63-44E1-A4D1-A3F0D8CB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66CFB5-D9B4-4ABE-836A-6D70EC29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8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69598-C04C-41D2-88E4-477DD53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B85027-2B50-42AA-9F34-7E59B172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0932D-562E-4E34-BDFD-D32FFDF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3B97E7-0FA9-4CD8-BE73-3043EAE7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3DC530-611B-4C7A-9DCE-05A7C25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877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621F0-12FA-4B42-9B59-6AD8AB923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E27AD-BE88-474D-849B-C509C71E8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86500-57F4-4942-93C9-5094AD6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8A004B-00F4-41CD-9412-748A253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891-CB44-4F08-BC43-2F0FDC0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22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6923111-8203-4B79-BEAD-E031C2DFE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40" y="899733"/>
            <a:ext cx="1543050" cy="2114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0532DC-AA6C-4921-B626-981D8BA9B5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22468" y="264683"/>
            <a:ext cx="239365" cy="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14CFABC3-E156-4CA3-8D85-1326B76A0D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00579"/>
            <a:ext cx="12192000" cy="5364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EC3A97-691A-4C01-A868-CF93D6CB5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4224"/>
            <a:ext cx="12192000" cy="835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B681AE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B681AE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B681AE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12901" y="6430304"/>
            <a:ext cx="202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7641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0DCDD8F-D46A-4666-B8B8-35A7C25CC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7944"/>
            <a:ext cx="1219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0A035-BA97-42C7-8BBD-00562D4D6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93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A785B8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A785B8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A785B8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06845" y="6430304"/>
            <a:ext cx="203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95524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225C7-A1A5-4DEB-AAE2-E70409CE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24"/>
            <a:ext cx="12192000" cy="838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676564-779F-401F-9DFB-C95638229F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3121"/>
            <a:ext cx="12192000" cy="53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080BB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080BB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080BB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22067" y="6430304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91641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36264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C9A27B5-EECC-4B18-B7D4-6B83E677D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2366"/>
            <a:ext cx="12192000" cy="54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B8B2AD-7C26-4E6E-91B8-D5C574E48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766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AD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AD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AD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148729" y="6430304"/>
            <a:ext cx="2043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170084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C41ED-D25E-48A9-9D4D-76EE7A54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D61D6-53A8-4C07-9B7E-3EEF53F6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60A44-AB43-4346-BF82-D419762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072AF-F746-4BD8-BFB4-EB618487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2EC91-5709-49E5-B3AA-21348C12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68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80AEC-72AB-4628-A1CE-4D0DBAF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4F7F1-147D-40E9-A942-5C1BCC02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4090F-8318-40CE-96BF-92B9122F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304C0D-B02B-4A5B-B615-25C64C0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362B9-A83F-427A-A949-EDA75F6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007AE-8D2C-41EE-B11B-282A6B22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55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C0FB0-A966-4F69-9A46-F202225D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1FAC4-AAF6-4C69-A98C-1C2AE7FE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9277F-787B-42C2-90EA-DDA083330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6193-6046-4F1C-973B-6E9D1040F788}" type="datetimeFigureOut">
              <a:rPr lang="fr-CA" smtClean="0"/>
              <a:t>2024-01-11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C139A-6638-4528-9476-553ED8CF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3808F-17DA-45A8-967B-04EFBCAD1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F84C-9946-46E9-9DDA-3085C065CD9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59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0" r:id="rId4"/>
    <p:sldLayoutId id="2147483650" r:id="rId5"/>
    <p:sldLayoutId id="2147483661" r:id="rId6"/>
    <p:sldLayoutId id="2147483662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webassemblygame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F23FAB3-5CC0-421C-804A-F7CC1252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5" y="2210305"/>
            <a:ext cx="11511751" cy="1299658"/>
          </a:xfrm>
        </p:spPr>
        <p:txBody>
          <a:bodyPr>
            <a:normAutofit fontScale="90000"/>
          </a:bodyPr>
          <a:lstStyle/>
          <a:p>
            <a:r>
              <a:rPr lang="fr-CA"/>
              <a:t>Introduction à la programmation </a:t>
            </a:r>
            <a:br>
              <a:rPr lang="fr-CA"/>
            </a:br>
            <a:r>
              <a:rPr lang="fr-CA"/>
              <a:t>Web serveur</a:t>
            </a:r>
            <a:endParaRPr lang="fr-CA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759DE41-5405-413B-9158-D7C5994C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5" y="3602038"/>
            <a:ext cx="11511751" cy="533957"/>
          </a:xfrm>
        </p:spPr>
        <p:txBody>
          <a:bodyPr/>
          <a:lstStyle/>
          <a:p>
            <a:r>
              <a:rPr lang="fr-CA" dirty="0"/>
              <a:t>Rencontre #11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A36C74-4658-4018-A83B-4C63AC85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88" y="5048552"/>
            <a:ext cx="1956881" cy="1267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CAEB411-434C-4292-9ADA-2833CAB9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62" y="5245951"/>
            <a:ext cx="1575858" cy="10965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6728C6-C1D6-4A69-B58F-7635DA663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5048551"/>
            <a:ext cx="1163349" cy="12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FF6B0-93C2-4C9E-9362-FC752A4E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01613-D4C6-46D3-B423-45C8C2C8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 aucun </a:t>
            </a:r>
            <a:r>
              <a:rPr lang="fr-CA" b="1"/>
              <a:t>patron de conception</a:t>
            </a:r>
            <a:r>
              <a:rPr lang="fr-CA"/>
              <a:t> n’est adopté, (séparation du code et des fonctionnalités en </a:t>
            </a:r>
            <a:r>
              <a:rPr lang="fr-CA" b="1"/>
              <a:t>modules</a:t>
            </a:r>
            <a:r>
              <a:rPr lang="fr-CA"/>
              <a:t>) le code peut devenir très complexe à maintenir et à déboguer.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87AB4F-54E3-4C75-B025-6E574900D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25" y="2463474"/>
            <a:ext cx="3286415" cy="32685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27E0E1-70D2-42F8-93E6-C84495E2F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59" y="2463474"/>
            <a:ext cx="3005528" cy="326743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D82B03-6B68-4396-B5A6-740DB9345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091" y="2708394"/>
            <a:ext cx="3241817" cy="28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E7EE30-F48F-43BE-BC5F-D0DFAA5F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9DFE0C-EB57-4F69-9984-C3E2DBCF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Abordons un exemple simple pour présenter le </a:t>
            </a:r>
            <a:r>
              <a:rPr lang="fr-CA" b="1"/>
              <a:t>patron MVC</a:t>
            </a:r>
            <a:r>
              <a:rPr lang="fr-CA"/>
              <a:t>.</a:t>
            </a:r>
          </a:p>
          <a:p>
            <a:pPr lvl="1"/>
            <a:r>
              <a:rPr lang="fr-CA"/>
              <a:t> On a des triangles. On stocke des informations sur nos triangles dans notre application.</a:t>
            </a:r>
          </a:p>
          <a:p>
            <a:pPr lvl="1"/>
            <a:r>
              <a:rPr lang="fr-CA"/>
              <a:t> Les utilisateurs peuvent modifier les triangles, les gérer, les afficher…</a:t>
            </a:r>
          </a:p>
          <a:p>
            <a:pPr lvl="1"/>
            <a:r>
              <a:rPr lang="fr-CA"/>
              <a:t> On doit afficher (visuellement) les triangles aux utilisateurs.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708BF-44A8-49D9-9D15-19953E98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4" y="3290035"/>
            <a:ext cx="6811326" cy="28197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D0D4A8-EC6F-4C07-9DDC-4F9033DA6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" y="5736661"/>
            <a:ext cx="586283" cy="5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7087E-AF69-4497-B815-8B0519E2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7BCDDF-BF42-482F-AC6C-A334E03F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Dans le Patron MVC (Modèle - Vue - Contrôleur) le code est divisé en 3 modules.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r>
              <a:rPr lang="fr-CA"/>
              <a:t>Nos </a:t>
            </a:r>
            <a:r>
              <a:rPr lang="fr-CA" b="1"/>
              <a:t>classes</a:t>
            </a:r>
            <a:r>
              <a:rPr lang="fr-CA"/>
              <a:t> de code seront donc séparées en 3 « dossiers »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413BD5F-2DC1-4A46-8AF2-5652E4F2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69" y="1924492"/>
            <a:ext cx="10189028" cy="54300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897E385-36CC-47E4-9BDA-1A8EB9CDA8C8}"/>
              </a:ext>
            </a:extLst>
          </p:cNvPr>
          <p:cNvSpPr txBox="1"/>
          <p:nvPr/>
        </p:nvSpPr>
        <p:spPr>
          <a:xfrm>
            <a:off x="907869" y="1934382"/>
            <a:ext cx="294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Vue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2CAA3ED-E051-43FB-B07C-8D33B0276845}"/>
              </a:ext>
            </a:extLst>
          </p:cNvPr>
          <p:cNvSpPr txBox="1"/>
          <p:nvPr/>
        </p:nvSpPr>
        <p:spPr>
          <a:xfrm>
            <a:off x="4809131" y="1945671"/>
            <a:ext cx="234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Contrôleur</a:t>
            </a:r>
            <a:endParaRPr lang="en-CA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B49FF6-DCCA-45E5-BBDD-24FCB2728558}"/>
              </a:ext>
            </a:extLst>
          </p:cNvPr>
          <p:cNvSpPr txBox="1"/>
          <p:nvPr/>
        </p:nvSpPr>
        <p:spPr>
          <a:xfrm>
            <a:off x="8506850" y="1934382"/>
            <a:ext cx="234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Modèle</a:t>
            </a:r>
            <a:endParaRPr lang="en-CA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BA5E86-CAEE-4917-AB8B-716B2B137299}"/>
              </a:ext>
            </a:extLst>
          </p:cNvPr>
          <p:cNvSpPr txBox="1"/>
          <p:nvPr/>
        </p:nvSpPr>
        <p:spPr>
          <a:xfrm>
            <a:off x="838200" y="2474092"/>
            <a:ext cx="30298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5E9BE5"/>
                </a:solidFill>
              </a:rPr>
              <a:t>• </a:t>
            </a:r>
            <a:r>
              <a:rPr lang="en-CA" sz="2000" dirty="0" err="1">
                <a:solidFill>
                  <a:srgbClr val="5E9BE5"/>
                </a:solidFill>
              </a:rPr>
              <a:t>Éléments</a:t>
            </a:r>
            <a:r>
              <a:rPr lang="en-CA" sz="2000" dirty="0">
                <a:solidFill>
                  <a:srgbClr val="5E9BE5"/>
                </a:solidFill>
              </a:rPr>
              <a:t> </a:t>
            </a:r>
            <a:r>
              <a:rPr lang="en-CA" sz="2000" b="1" err="1">
                <a:solidFill>
                  <a:srgbClr val="5E9BE5"/>
                </a:solidFill>
              </a:rPr>
              <a:t>visuels</a:t>
            </a:r>
            <a:r>
              <a:rPr lang="en-CA" sz="2000">
                <a:solidFill>
                  <a:srgbClr val="5E9BE5"/>
                </a:solidFill>
              </a:rPr>
              <a:t> (Du HTML !)</a:t>
            </a:r>
            <a:endParaRPr lang="en-CA" sz="2000" dirty="0">
              <a:solidFill>
                <a:srgbClr val="5E9BE5"/>
              </a:solidFill>
            </a:endParaRPr>
          </a:p>
          <a:p>
            <a:r>
              <a:rPr lang="fr-CA" sz="2000" dirty="0">
                <a:solidFill>
                  <a:srgbClr val="5E9BE5"/>
                </a:solidFill>
              </a:rPr>
              <a:t>• Doit obtenir des </a:t>
            </a:r>
            <a:r>
              <a:rPr lang="fr-CA" sz="2000" b="1" dirty="0">
                <a:solidFill>
                  <a:srgbClr val="5E9BE5"/>
                </a:solidFill>
              </a:rPr>
              <a:t>données</a:t>
            </a:r>
            <a:r>
              <a:rPr lang="fr-CA" sz="2000" dirty="0">
                <a:solidFill>
                  <a:srgbClr val="5E9BE5"/>
                </a:solidFill>
              </a:rPr>
              <a:t> par le </a:t>
            </a:r>
            <a:r>
              <a:rPr lang="fr-CA" sz="2000" b="1" dirty="0">
                <a:solidFill>
                  <a:srgbClr val="5E9BE5"/>
                </a:solidFill>
              </a:rPr>
              <a:t>contrôleur</a:t>
            </a:r>
            <a:r>
              <a:rPr lang="fr-CA" sz="2000" dirty="0">
                <a:solidFill>
                  <a:srgbClr val="5E9BE5"/>
                </a:solidFill>
              </a:rPr>
              <a:t> pour </a:t>
            </a:r>
            <a:r>
              <a:rPr lang="fr-CA" sz="2000">
                <a:solidFill>
                  <a:srgbClr val="5E9BE5"/>
                </a:solidFill>
              </a:rPr>
              <a:t>les afficher</a:t>
            </a:r>
            <a:endParaRPr lang="en-CA" sz="2000" dirty="0">
              <a:solidFill>
                <a:srgbClr val="5E9BE5"/>
              </a:solidFill>
            </a:endParaRPr>
          </a:p>
          <a:p>
            <a:r>
              <a:rPr lang="en-CA" sz="2000" dirty="0">
                <a:solidFill>
                  <a:srgbClr val="5E9BE5"/>
                </a:solidFill>
              </a:rPr>
              <a:t>• </a:t>
            </a:r>
            <a:r>
              <a:rPr lang="en-CA" sz="2000" dirty="0" err="1">
                <a:solidFill>
                  <a:srgbClr val="5E9BE5"/>
                </a:solidFill>
              </a:rPr>
              <a:t>Reçoit</a:t>
            </a:r>
            <a:r>
              <a:rPr lang="en-CA" sz="2000" dirty="0">
                <a:solidFill>
                  <a:srgbClr val="5E9BE5"/>
                </a:solidFill>
              </a:rPr>
              <a:t> des </a:t>
            </a:r>
            <a:r>
              <a:rPr lang="en-CA" sz="2000" b="1" dirty="0">
                <a:solidFill>
                  <a:srgbClr val="5E9BE5"/>
                </a:solidFill>
              </a:rPr>
              <a:t>inputs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600A007-381B-44AE-8A47-EA43054C8009}"/>
              </a:ext>
            </a:extLst>
          </p:cNvPr>
          <p:cNvSpPr txBox="1"/>
          <p:nvPr/>
        </p:nvSpPr>
        <p:spPr>
          <a:xfrm>
            <a:off x="4295358" y="2472705"/>
            <a:ext cx="329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rgbClr val="5E68E8"/>
                </a:solidFill>
              </a:rPr>
              <a:t>• </a:t>
            </a:r>
            <a:r>
              <a:rPr lang="en-CA" sz="2200" dirty="0" err="1">
                <a:solidFill>
                  <a:srgbClr val="5E68E8"/>
                </a:solidFill>
              </a:rPr>
              <a:t>Traite</a:t>
            </a:r>
            <a:r>
              <a:rPr lang="en-CA" sz="2200" dirty="0">
                <a:solidFill>
                  <a:srgbClr val="5E68E8"/>
                </a:solidFill>
              </a:rPr>
              <a:t> les </a:t>
            </a:r>
            <a:r>
              <a:rPr lang="en-CA" sz="2200" b="1" dirty="0">
                <a:solidFill>
                  <a:srgbClr val="5E68E8"/>
                </a:solidFill>
              </a:rPr>
              <a:t>actions</a:t>
            </a:r>
            <a:r>
              <a:rPr lang="en-CA" sz="2200" dirty="0">
                <a:solidFill>
                  <a:srgbClr val="5E68E8"/>
                </a:solidFill>
              </a:rPr>
              <a:t> / </a:t>
            </a:r>
            <a:r>
              <a:rPr lang="en-CA" sz="2200" b="1" dirty="0">
                <a:solidFill>
                  <a:srgbClr val="5E68E8"/>
                </a:solidFill>
              </a:rPr>
              <a:t>inputs</a:t>
            </a:r>
            <a:r>
              <a:rPr lang="en-CA" sz="2200" dirty="0">
                <a:solidFill>
                  <a:srgbClr val="5E68E8"/>
                </a:solidFill>
              </a:rPr>
              <a:t> </a:t>
            </a:r>
            <a:r>
              <a:rPr lang="en-CA" sz="2200">
                <a:solidFill>
                  <a:srgbClr val="5E68E8"/>
                </a:solidFill>
              </a:rPr>
              <a:t>de l’utilisateur</a:t>
            </a:r>
            <a:endParaRPr lang="en-CA" sz="2200" dirty="0">
              <a:solidFill>
                <a:srgbClr val="5E68E8"/>
              </a:solidFill>
            </a:endParaRPr>
          </a:p>
          <a:p>
            <a:r>
              <a:rPr lang="en-CA" sz="2200" dirty="0">
                <a:solidFill>
                  <a:srgbClr val="5E68E8"/>
                </a:solidFill>
              </a:rPr>
              <a:t>• </a:t>
            </a:r>
            <a:r>
              <a:rPr lang="en-CA" sz="2200" dirty="0" err="1">
                <a:solidFill>
                  <a:srgbClr val="5E68E8"/>
                </a:solidFill>
              </a:rPr>
              <a:t>Transforme</a:t>
            </a:r>
            <a:r>
              <a:rPr lang="en-CA" sz="2200" dirty="0">
                <a:solidFill>
                  <a:srgbClr val="5E68E8"/>
                </a:solidFill>
              </a:rPr>
              <a:t> les </a:t>
            </a:r>
            <a:r>
              <a:rPr lang="en-CA" sz="2200" b="1" dirty="0">
                <a:solidFill>
                  <a:srgbClr val="5E68E8"/>
                </a:solidFill>
              </a:rPr>
              <a:t>inputs</a:t>
            </a:r>
            <a:r>
              <a:rPr lang="en-CA" sz="2200" dirty="0">
                <a:solidFill>
                  <a:srgbClr val="5E68E8"/>
                </a:solidFill>
              </a:rPr>
              <a:t> </a:t>
            </a:r>
            <a:r>
              <a:rPr lang="en-CA" sz="2200" err="1">
                <a:solidFill>
                  <a:srgbClr val="5E68E8"/>
                </a:solidFill>
              </a:rPr>
              <a:t>en</a:t>
            </a:r>
            <a:r>
              <a:rPr lang="en-CA" sz="2200">
                <a:solidFill>
                  <a:srgbClr val="5E68E8"/>
                </a:solidFill>
              </a:rPr>
              <a:t> </a:t>
            </a:r>
            <a:r>
              <a:rPr lang="en-CA" sz="2200" b="1">
                <a:solidFill>
                  <a:srgbClr val="5E68E8"/>
                </a:solidFill>
              </a:rPr>
              <a:t>commandes</a:t>
            </a:r>
            <a:endParaRPr lang="en-CA" sz="2200" dirty="0">
              <a:solidFill>
                <a:srgbClr val="5E68E8"/>
              </a:solidFill>
            </a:endParaRPr>
          </a:p>
          <a:p>
            <a:r>
              <a:rPr lang="en-CA" sz="2200" dirty="0">
                <a:solidFill>
                  <a:srgbClr val="5E68E8"/>
                </a:solidFill>
              </a:rPr>
              <a:t>• </a:t>
            </a:r>
            <a:r>
              <a:rPr lang="en-CA" sz="2200" dirty="0" err="1">
                <a:solidFill>
                  <a:srgbClr val="5E68E8"/>
                </a:solidFill>
              </a:rPr>
              <a:t>Modifie</a:t>
            </a:r>
            <a:r>
              <a:rPr lang="en-CA" sz="2200" dirty="0">
                <a:solidFill>
                  <a:srgbClr val="5E68E8"/>
                </a:solidFill>
              </a:rPr>
              <a:t> les </a:t>
            </a:r>
            <a:r>
              <a:rPr lang="en-CA" sz="2200" b="1" dirty="0" err="1">
                <a:solidFill>
                  <a:srgbClr val="5E68E8"/>
                </a:solidFill>
              </a:rPr>
              <a:t>données</a:t>
            </a:r>
            <a:r>
              <a:rPr lang="en-CA" sz="2200" dirty="0">
                <a:solidFill>
                  <a:srgbClr val="5E68E8"/>
                </a:solidFill>
              </a:rPr>
              <a:t> du </a:t>
            </a:r>
            <a:r>
              <a:rPr lang="en-CA" sz="2200" b="1" dirty="0" err="1">
                <a:solidFill>
                  <a:srgbClr val="5E68E8"/>
                </a:solidFill>
              </a:rPr>
              <a:t>modèle</a:t>
            </a:r>
            <a:r>
              <a:rPr lang="en-CA" sz="2200" dirty="0">
                <a:solidFill>
                  <a:srgbClr val="5E68E8"/>
                </a:solidFill>
              </a:rPr>
              <a:t> et de la </a:t>
            </a:r>
            <a:r>
              <a:rPr lang="en-CA" sz="2200" b="1" dirty="0" err="1">
                <a:solidFill>
                  <a:srgbClr val="5E68E8"/>
                </a:solidFill>
              </a:rPr>
              <a:t>vue</a:t>
            </a:r>
            <a:endParaRPr lang="en-CA" sz="2200" b="1" dirty="0">
              <a:solidFill>
                <a:srgbClr val="5E68E8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F53A25A-D967-44F7-9216-5632EFC1B89A}"/>
              </a:ext>
            </a:extLst>
          </p:cNvPr>
          <p:cNvSpPr txBox="1"/>
          <p:nvPr/>
        </p:nvSpPr>
        <p:spPr>
          <a:xfrm>
            <a:off x="7994958" y="2469976"/>
            <a:ext cx="32978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rgbClr val="9F68E2"/>
                </a:solidFill>
              </a:rPr>
              <a:t>• </a:t>
            </a:r>
            <a:r>
              <a:rPr lang="en-CA" sz="2200" b="1" dirty="0" err="1">
                <a:solidFill>
                  <a:srgbClr val="9F68E2"/>
                </a:solidFill>
              </a:rPr>
              <a:t>Données</a:t>
            </a:r>
            <a:r>
              <a:rPr lang="en-CA" sz="2200" dirty="0">
                <a:solidFill>
                  <a:srgbClr val="9F68E2"/>
                </a:solidFill>
              </a:rPr>
              <a:t> : </a:t>
            </a:r>
            <a:r>
              <a:rPr lang="en-CA" sz="2200" dirty="0" err="1">
                <a:solidFill>
                  <a:srgbClr val="9F68E2"/>
                </a:solidFill>
              </a:rPr>
              <a:t>valeurs</a:t>
            </a:r>
            <a:r>
              <a:rPr lang="en-CA" sz="2200" dirty="0">
                <a:solidFill>
                  <a:srgbClr val="9F68E2"/>
                </a:solidFill>
              </a:rPr>
              <a:t> </a:t>
            </a:r>
            <a:r>
              <a:rPr lang="en-CA" sz="2200" dirty="0" err="1">
                <a:solidFill>
                  <a:srgbClr val="9F68E2"/>
                </a:solidFill>
              </a:rPr>
              <a:t>ou</a:t>
            </a:r>
            <a:r>
              <a:rPr lang="en-CA" sz="2200" dirty="0">
                <a:solidFill>
                  <a:srgbClr val="9F68E2"/>
                </a:solidFill>
              </a:rPr>
              <a:t> structures de </a:t>
            </a:r>
            <a:r>
              <a:rPr lang="en-CA" sz="2200" err="1">
                <a:solidFill>
                  <a:srgbClr val="9F68E2"/>
                </a:solidFill>
              </a:rPr>
              <a:t>données</a:t>
            </a:r>
            <a:r>
              <a:rPr lang="en-CA" sz="2200">
                <a:solidFill>
                  <a:srgbClr val="9F68E2"/>
                </a:solidFill>
              </a:rPr>
              <a:t> complexes</a:t>
            </a:r>
            <a:endParaRPr lang="en-CA" sz="2200" b="1" dirty="0">
              <a:solidFill>
                <a:srgbClr val="9F68E2"/>
              </a:solidFill>
            </a:endParaRPr>
          </a:p>
          <a:p>
            <a:r>
              <a:rPr lang="en-CA" sz="2200" dirty="0">
                <a:solidFill>
                  <a:srgbClr val="9F68E2"/>
                </a:solidFill>
              </a:rPr>
              <a:t>• </a:t>
            </a:r>
            <a:r>
              <a:rPr lang="en-CA" sz="2200" b="1" dirty="0" err="1">
                <a:solidFill>
                  <a:srgbClr val="9F68E2"/>
                </a:solidFill>
              </a:rPr>
              <a:t>Logique</a:t>
            </a:r>
            <a:r>
              <a:rPr lang="en-CA" sz="2200" dirty="0">
                <a:solidFill>
                  <a:srgbClr val="9F68E2"/>
                </a:solidFill>
              </a:rPr>
              <a:t> qui </a:t>
            </a:r>
            <a:r>
              <a:rPr lang="en-CA" sz="2200" dirty="0" err="1">
                <a:solidFill>
                  <a:srgbClr val="9F68E2"/>
                </a:solidFill>
              </a:rPr>
              <a:t>encadre</a:t>
            </a:r>
            <a:r>
              <a:rPr lang="en-CA" sz="2200" dirty="0">
                <a:solidFill>
                  <a:srgbClr val="9F68E2"/>
                </a:solidFill>
              </a:rPr>
              <a:t> les </a:t>
            </a:r>
            <a:r>
              <a:rPr lang="en-CA" sz="2200" dirty="0" err="1">
                <a:solidFill>
                  <a:srgbClr val="9F68E2"/>
                </a:solidFill>
              </a:rPr>
              <a:t>données</a:t>
            </a:r>
            <a:endParaRPr lang="en-CA" sz="2200" dirty="0">
              <a:solidFill>
                <a:srgbClr val="9F68E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E1DEBA-9EAF-4B0E-8BF6-90BFCAA2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04" y="5289184"/>
            <a:ext cx="1076045" cy="1076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E1ED8A-CE3D-4C16-B26E-AB7F553E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54" y="5291695"/>
            <a:ext cx="1073534" cy="10735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B5FCAE-3412-445C-84F4-1590126BA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61" y="5289184"/>
            <a:ext cx="1076045" cy="10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7087E-AF69-4497-B815-8B0519E2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7BCDDF-BF42-482F-AC6C-A334E03F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/>
              <a:t> Modèle</a:t>
            </a:r>
          </a:p>
          <a:p>
            <a:pPr lvl="1"/>
            <a:r>
              <a:rPr lang="fr-CA"/>
              <a:t>C’est la partie de l’application qui doit être le plus réutilisable, étant donné qu’elle peut être indépendante de l’application.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41AD07-BEE9-4054-BA6D-D352F3673F21}"/>
              </a:ext>
            </a:extLst>
          </p:cNvPr>
          <p:cNvSpPr txBox="1"/>
          <p:nvPr/>
        </p:nvSpPr>
        <p:spPr>
          <a:xfrm>
            <a:off x="329681" y="2387532"/>
            <a:ext cx="574454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rgbClr val="8197B6"/>
                </a:solidFill>
              </a:rPr>
              <a:t>Aspect </a:t>
            </a:r>
            <a:r>
              <a:rPr lang="fr-CA" sz="2400" b="1" dirty="0">
                <a:solidFill>
                  <a:srgbClr val="8197B6"/>
                </a:solidFill>
              </a:rPr>
              <a:t>données</a:t>
            </a:r>
            <a:endParaRPr lang="fr-CA" sz="2400" dirty="0">
              <a:solidFill>
                <a:srgbClr val="8197B6"/>
              </a:solidFill>
            </a:endParaRPr>
          </a:p>
          <a:p>
            <a:endParaRPr lang="fr-CA" sz="2000" dirty="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>
                <a:solidFill>
                  <a:srgbClr val="8197B6"/>
                </a:solidFill>
              </a:rPr>
              <a:t>Stocker et structurer les données. 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>
                <a:solidFill>
                  <a:srgbClr val="8197B6"/>
                </a:solidFill>
              </a:rPr>
              <a:t>Contient la </a:t>
            </a:r>
            <a:r>
              <a:rPr lang="en-CA" sz="2000" b="1">
                <a:solidFill>
                  <a:srgbClr val="8197B6"/>
                </a:solidFill>
              </a:rPr>
              <a:t>logique d’accès </a:t>
            </a:r>
            <a:r>
              <a:rPr lang="en-CA" sz="2000">
                <a:solidFill>
                  <a:srgbClr val="8197B6"/>
                </a:solidFill>
              </a:rPr>
              <a:t>au modèle. (aux données)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endParaRPr lang="en-CA" sz="200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>
                <a:solidFill>
                  <a:srgbClr val="8197B6"/>
                </a:solidFill>
              </a:rPr>
              <a:t>Exemple pour un </a:t>
            </a:r>
            <a:r>
              <a:rPr lang="en-CA" sz="2000" b="1">
                <a:solidFill>
                  <a:srgbClr val="8197B6"/>
                </a:solidFill>
              </a:rPr>
              <a:t>triangle</a:t>
            </a:r>
            <a:r>
              <a:rPr lang="en-CA" sz="2000">
                <a:solidFill>
                  <a:srgbClr val="8197B6"/>
                </a:solidFill>
              </a:rPr>
              <a:t>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>
                <a:solidFill>
                  <a:srgbClr val="8197B6"/>
                </a:solidFill>
              </a:rPr>
              <a:t>Stocker la longueur de ses 3 côtés.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>
                <a:solidFill>
                  <a:srgbClr val="8197B6"/>
                </a:solidFill>
              </a:rPr>
              <a:t>Tous les utilisateurs ont accès à ces 3 informations.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>
                <a:solidFill>
                  <a:srgbClr val="8197B6"/>
                </a:solidFill>
              </a:rPr>
              <a:t>Seul les administrateurs peuvent modifier ces informations.</a:t>
            </a:r>
            <a:endParaRPr lang="en-CA" sz="2000" dirty="0">
              <a:solidFill>
                <a:srgbClr val="8197B6"/>
              </a:solidFill>
            </a:endParaRPr>
          </a:p>
          <a:p>
            <a:endParaRPr lang="en-CA" sz="2400" dirty="0">
              <a:solidFill>
                <a:srgbClr val="9F68E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11A62C-AC28-49FC-9033-B72A40040CF7}"/>
              </a:ext>
            </a:extLst>
          </p:cNvPr>
          <p:cNvSpPr txBox="1"/>
          <p:nvPr/>
        </p:nvSpPr>
        <p:spPr>
          <a:xfrm>
            <a:off x="5863512" y="2387532"/>
            <a:ext cx="574454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rgbClr val="8197B6"/>
                </a:solidFill>
              </a:rPr>
              <a:t>Aspect </a:t>
            </a:r>
            <a:r>
              <a:rPr lang="fr-CA" sz="2400" b="1" dirty="0">
                <a:solidFill>
                  <a:srgbClr val="8197B6"/>
                </a:solidFill>
              </a:rPr>
              <a:t>logique</a:t>
            </a:r>
          </a:p>
          <a:p>
            <a:endParaRPr lang="fr-CA" sz="2400" dirty="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>
                <a:solidFill>
                  <a:srgbClr val="8197B6"/>
                </a:solidFill>
              </a:rPr>
              <a:t>Contient la </a:t>
            </a:r>
            <a:r>
              <a:rPr lang="fr-CA" sz="2000" b="1">
                <a:solidFill>
                  <a:srgbClr val="8197B6"/>
                </a:solidFill>
              </a:rPr>
              <a:t>logique d’affaire </a:t>
            </a:r>
            <a:r>
              <a:rPr lang="fr-CA" sz="2000">
                <a:solidFill>
                  <a:srgbClr val="8197B6"/>
                </a:solidFill>
              </a:rPr>
              <a:t>du modèle.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>
                <a:solidFill>
                  <a:srgbClr val="8197B6"/>
                </a:solidFill>
              </a:rPr>
              <a:t>Permet d’établir des règles de validation.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endParaRPr lang="fr-CA" sz="200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>
                <a:solidFill>
                  <a:srgbClr val="8197B6"/>
                </a:solidFill>
              </a:rPr>
              <a:t>Exemple pour un </a:t>
            </a:r>
            <a:r>
              <a:rPr lang="fr-CA" sz="2000" b="1">
                <a:solidFill>
                  <a:srgbClr val="8197B6"/>
                </a:solidFill>
              </a:rPr>
              <a:t>triangle</a:t>
            </a:r>
            <a:r>
              <a:rPr lang="fr-CA" sz="2000">
                <a:solidFill>
                  <a:srgbClr val="8197B6"/>
                </a:solidFill>
              </a:rPr>
              <a:t> 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CA" sz="2000">
                <a:solidFill>
                  <a:srgbClr val="8197B6"/>
                </a:solidFill>
              </a:rPr>
              <a:t>Vérifier que la longueur des côtés est valide.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4DE1DF-F4DD-4257-A25C-AD418CEB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770" y="5030976"/>
            <a:ext cx="2087584" cy="9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6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7087E-AF69-4497-B815-8B0519E2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7BCDDF-BF42-482F-AC6C-A334E03F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/>
              <a:t> Vue</a:t>
            </a:r>
          </a:p>
          <a:p>
            <a:pPr lvl="1"/>
            <a:r>
              <a:rPr lang="fr-CA"/>
              <a:t>L’utilisateur </a:t>
            </a:r>
            <a:r>
              <a:rPr lang="fr-CA" b="1"/>
              <a:t>interagit</a:t>
            </a:r>
            <a:r>
              <a:rPr lang="fr-CA"/>
              <a:t> uniquement avec la vue. Les autres modules sont dans les coulisses.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2B3FD5-EC38-47F2-AD29-A9F801C64ECD}"/>
              </a:ext>
            </a:extLst>
          </p:cNvPr>
          <p:cNvSpPr txBox="1"/>
          <p:nvPr/>
        </p:nvSpPr>
        <p:spPr>
          <a:xfrm>
            <a:off x="329681" y="2387532"/>
            <a:ext cx="574454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rgbClr val="8197B6"/>
                </a:solidFill>
              </a:rPr>
              <a:t>Aspect </a:t>
            </a:r>
            <a:r>
              <a:rPr lang="fr-CA" sz="2400" b="1" dirty="0">
                <a:solidFill>
                  <a:srgbClr val="8197B6"/>
                </a:solidFill>
              </a:rPr>
              <a:t>présentation</a:t>
            </a:r>
            <a:endParaRPr lang="fr-CA" sz="2400" dirty="0">
              <a:solidFill>
                <a:srgbClr val="8197B6"/>
              </a:solidFill>
            </a:endParaRPr>
          </a:p>
          <a:p>
            <a:endParaRPr lang="fr-CA" sz="2000" dirty="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 b="1" dirty="0" err="1">
                <a:solidFill>
                  <a:srgbClr val="8197B6"/>
                </a:solidFill>
              </a:rPr>
              <a:t>Présenter</a:t>
            </a:r>
            <a:r>
              <a:rPr lang="en-CA" sz="2000" b="1" dirty="0">
                <a:solidFill>
                  <a:srgbClr val="8197B6"/>
                </a:solidFill>
              </a:rPr>
              <a:t> les </a:t>
            </a:r>
            <a:r>
              <a:rPr lang="en-CA" sz="2000" b="1" dirty="0" err="1">
                <a:solidFill>
                  <a:srgbClr val="8197B6"/>
                </a:solidFill>
              </a:rPr>
              <a:t>informations</a:t>
            </a:r>
            <a:r>
              <a:rPr lang="en-CA" sz="2000" b="1" dirty="0">
                <a:solidFill>
                  <a:srgbClr val="8197B6"/>
                </a:solidFill>
              </a:rPr>
              <a:t> </a:t>
            </a:r>
            <a:r>
              <a:rPr lang="en-CA" sz="2000" dirty="0">
                <a:solidFill>
                  <a:srgbClr val="8197B6"/>
                </a:solidFill>
              </a:rPr>
              <a:t>à </a:t>
            </a:r>
            <a:r>
              <a:rPr lang="en-CA" sz="2000" dirty="0" err="1">
                <a:solidFill>
                  <a:srgbClr val="8197B6"/>
                </a:solidFill>
              </a:rPr>
              <a:t>l’utilisateur</a:t>
            </a:r>
            <a:r>
              <a:rPr lang="en-CA" sz="2000" dirty="0">
                <a:solidFill>
                  <a:srgbClr val="8197B6"/>
                </a:solidFill>
              </a:rPr>
              <a:t> via </a:t>
            </a:r>
            <a:r>
              <a:rPr lang="en-CA" sz="2000" dirty="0" err="1">
                <a:solidFill>
                  <a:srgbClr val="8197B6"/>
                </a:solidFill>
              </a:rPr>
              <a:t>une</a:t>
            </a:r>
            <a:r>
              <a:rPr lang="en-CA" sz="2000" dirty="0">
                <a:solidFill>
                  <a:srgbClr val="8197B6"/>
                </a:solidFill>
              </a:rPr>
              <a:t> interface </a:t>
            </a:r>
            <a:r>
              <a:rPr lang="en-CA" sz="2000" dirty="0" err="1">
                <a:solidFill>
                  <a:srgbClr val="8197B6"/>
                </a:solidFill>
              </a:rPr>
              <a:t>quelconque</a:t>
            </a:r>
            <a:r>
              <a:rPr lang="en-CA" sz="2000" dirty="0">
                <a:solidFill>
                  <a:srgbClr val="8197B6"/>
                </a:solidFill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 dirty="0">
                <a:solidFill>
                  <a:srgbClr val="8197B6"/>
                </a:solidFill>
              </a:rPr>
              <a:t>Donner du feedback (un </a:t>
            </a:r>
            <a:r>
              <a:rPr lang="en-CA" sz="2000" dirty="0" err="1">
                <a:solidFill>
                  <a:srgbClr val="8197B6"/>
                </a:solidFill>
              </a:rPr>
              <a:t>résultat</a:t>
            </a:r>
            <a:r>
              <a:rPr lang="en-CA" sz="2000" dirty="0">
                <a:solidFill>
                  <a:srgbClr val="8197B6"/>
                </a:solidFill>
              </a:rPr>
              <a:t>) à </a:t>
            </a:r>
            <a:r>
              <a:rPr lang="en-CA" sz="2000" dirty="0" err="1">
                <a:solidFill>
                  <a:srgbClr val="8197B6"/>
                </a:solidFill>
              </a:rPr>
              <a:t>l’utilisateur</a:t>
            </a:r>
            <a:r>
              <a:rPr lang="en-CA" sz="2000" dirty="0">
                <a:solidFill>
                  <a:srgbClr val="8197B6"/>
                </a:solidFill>
              </a:rPr>
              <a:t> suite à un </a:t>
            </a:r>
            <a:r>
              <a:rPr lang="en-CA" sz="2000" b="1" dirty="0">
                <a:solidFill>
                  <a:srgbClr val="8197B6"/>
                </a:solidFill>
              </a:rPr>
              <a:t>input</a:t>
            </a:r>
            <a:r>
              <a:rPr lang="en-CA" sz="2000" dirty="0">
                <a:solidFill>
                  <a:srgbClr val="8197B6"/>
                </a:solidFill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endParaRPr lang="en-CA" sz="2000" dirty="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 dirty="0" err="1">
                <a:solidFill>
                  <a:srgbClr val="8197B6"/>
                </a:solidFill>
              </a:rPr>
              <a:t>Exemple</a:t>
            </a:r>
            <a:r>
              <a:rPr lang="en-CA" sz="2000" dirty="0">
                <a:solidFill>
                  <a:srgbClr val="8197B6"/>
                </a:solidFill>
              </a:rPr>
              <a:t> pour un </a:t>
            </a:r>
            <a:r>
              <a:rPr lang="en-CA" sz="2000" b="1" dirty="0">
                <a:solidFill>
                  <a:srgbClr val="8197B6"/>
                </a:solidFill>
              </a:rPr>
              <a:t>triangle</a:t>
            </a:r>
            <a:r>
              <a:rPr lang="en-CA" sz="2000" dirty="0">
                <a:solidFill>
                  <a:srgbClr val="8197B6"/>
                </a:solidFill>
              </a:rPr>
              <a:t>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 err="1">
                <a:solidFill>
                  <a:srgbClr val="8197B6"/>
                </a:solidFill>
              </a:rPr>
              <a:t>Afficher</a:t>
            </a:r>
            <a:r>
              <a:rPr lang="en-CA" sz="2000" dirty="0">
                <a:solidFill>
                  <a:srgbClr val="8197B6"/>
                </a:solidFill>
              </a:rPr>
              <a:t> le triangle à </a:t>
            </a:r>
            <a:r>
              <a:rPr lang="en-CA" sz="2000" dirty="0" err="1">
                <a:solidFill>
                  <a:srgbClr val="8197B6"/>
                </a:solidFill>
              </a:rPr>
              <a:t>l’utilisateur</a:t>
            </a:r>
            <a:r>
              <a:rPr lang="en-CA" sz="2000" dirty="0">
                <a:solidFill>
                  <a:srgbClr val="8197B6"/>
                </a:solidFill>
              </a:rPr>
              <a:t> </a:t>
            </a:r>
            <a:r>
              <a:rPr lang="en-CA" sz="2000" dirty="0" err="1">
                <a:solidFill>
                  <a:srgbClr val="8197B6"/>
                </a:solidFill>
              </a:rPr>
              <a:t>en</a:t>
            </a:r>
            <a:r>
              <a:rPr lang="en-CA" sz="2000" dirty="0">
                <a:solidFill>
                  <a:srgbClr val="8197B6"/>
                </a:solidFill>
              </a:rPr>
              <a:t> </a:t>
            </a:r>
            <a:r>
              <a:rPr lang="en-CA" sz="2000" dirty="0" err="1">
                <a:solidFill>
                  <a:srgbClr val="8197B6"/>
                </a:solidFill>
              </a:rPr>
              <a:t>respectant</a:t>
            </a:r>
            <a:r>
              <a:rPr lang="en-CA" sz="2000" dirty="0">
                <a:solidFill>
                  <a:srgbClr val="8197B6"/>
                </a:solidFill>
              </a:rPr>
              <a:t> </a:t>
            </a:r>
            <a:r>
              <a:rPr lang="en-CA" sz="2000" dirty="0" err="1">
                <a:solidFill>
                  <a:srgbClr val="8197B6"/>
                </a:solidFill>
              </a:rPr>
              <a:t>ses</a:t>
            </a:r>
            <a:r>
              <a:rPr lang="en-CA" sz="2000" dirty="0">
                <a:solidFill>
                  <a:srgbClr val="8197B6"/>
                </a:solidFill>
              </a:rPr>
              <a:t> </a:t>
            </a:r>
            <a:r>
              <a:rPr lang="en-CA" sz="2000" dirty="0" err="1">
                <a:solidFill>
                  <a:srgbClr val="8197B6"/>
                </a:solidFill>
              </a:rPr>
              <a:t>propriétés</a:t>
            </a:r>
            <a:r>
              <a:rPr lang="en-CA" sz="2000" dirty="0">
                <a:solidFill>
                  <a:srgbClr val="8197B6"/>
                </a:solidFill>
              </a:rPr>
              <a:t> dans le </a:t>
            </a:r>
            <a:r>
              <a:rPr lang="en-CA" sz="2000" dirty="0" err="1">
                <a:solidFill>
                  <a:srgbClr val="8197B6"/>
                </a:solidFill>
              </a:rPr>
              <a:t>modèle</a:t>
            </a:r>
            <a:r>
              <a:rPr lang="en-CA" sz="2000" dirty="0">
                <a:solidFill>
                  <a:srgbClr val="8197B6"/>
                </a:solidFill>
              </a:rPr>
              <a:t>.</a:t>
            </a:r>
          </a:p>
          <a:p>
            <a:endParaRPr lang="en-CA" sz="2400" dirty="0">
              <a:solidFill>
                <a:srgbClr val="9F68E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D347AB-23ED-4A3E-9A37-0F283AF8565F}"/>
              </a:ext>
            </a:extLst>
          </p:cNvPr>
          <p:cNvSpPr txBox="1"/>
          <p:nvPr/>
        </p:nvSpPr>
        <p:spPr>
          <a:xfrm>
            <a:off x="5922761" y="2387532"/>
            <a:ext cx="574454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>
                <a:solidFill>
                  <a:srgbClr val="8197B6"/>
                </a:solidFill>
              </a:rPr>
              <a:t>Aspect </a:t>
            </a:r>
            <a:r>
              <a:rPr lang="fr-CA" sz="2400" b="1">
                <a:solidFill>
                  <a:srgbClr val="8197B6"/>
                </a:solidFill>
              </a:rPr>
              <a:t>interaction</a:t>
            </a:r>
            <a:endParaRPr lang="fr-CA" sz="2400" dirty="0">
              <a:solidFill>
                <a:srgbClr val="8197B6"/>
              </a:solidFill>
            </a:endParaRPr>
          </a:p>
          <a:p>
            <a:endParaRPr lang="fr-CA" sz="2000" dirty="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>
                <a:solidFill>
                  <a:srgbClr val="8197B6"/>
                </a:solidFill>
              </a:rPr>
              <a:t>Permet à l’utilisateur d’</a:t>
            </a:r>
            <a:r>
              <a:rPr lang="en-CA" sz="2000" b="1">
                <a:solidFill>
                  <a:srgbClr val="8197B6"/>
                </a:solidFill>
              </a:rPr>
              <a:t>interagir</a:t>
            </a:r>
            <a:r>
              <a:rPr lang="en-CA" sz="2000">
                <a:solidFill>
                  <a:srgbClr val="8197B6"/>
                </a:solidFill>
              </a:rPr>
              <a:t> (formulaires, boutons, etc.)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>
                <a:solidFill>
                  <a:srgbClr val="8197B6"/>
                </a:solidFill>
              </a:rPr>
              <a:t>Le traitement de ces interactions sera délégué au </a:t>
            </a:r>
            <a:r>
              <a:rPr lang="en-CA" sz="2000" b="1">
                <a:solidFill>
                  <a:srgbClr val="8197B6"/>
                </a:solidFill>
              </a:rPr>
              <a:t>contrôleur</a:t>
            </a:r>
            <a:r>
              <a:rPr lang="en-CA" sz="2000">
                <a:solidFill>
                  <a:srgbClr val="8197B6"/>
                </a:solidFill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endParaRPr lang="en-CA" sz="2000">
              <a:solidFill>
                <a:srgbClr val="8197B6"/>
              </a:solidFill>
            </a:endParaRP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en-CA" sz="2000">
                <a:solidFill>
                  <a:srgbClr val="8197B6"/>
                </a:solidFill>
              </a:rPr>
              <a:t>Exemple pour un </a:t>
            </a:r>
            <a:r>
              <a:rPr lang="en-CA" sz="2000" b="1">
                <a:solidFill>
                  <a:srgbClr val="8197B6"/>
                </a:solidFill>
              </a:rPr>
              <a:t>triangle</a:t>
            </a:r>
            <a:r>
              <a:rPr lang="en-CA" sz="2000">
                <a:solidFill>
                  <a:srgbClr val="8197B6"/>
                </a:solidFill>
              </a:rPr>
              <a:t>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>
                <a:solidFill>
                  <a:srgbClr val="8197B6"/>
                </a:solidFill>
              </a:rPr>
              <a:t>L’utilisateur appuie sur un bouton afin d’exprimer qu’il souhaite qu’un triangle soit affiché.</a:t>
            </a:r>
            <a:endParaRPr lang="en-CA" sz="2000" dirty="0">
              <a:solidFill>
                <a:srgbClr val="8197B6"/>
              </a:solidFill>
            </a:endParaRPr>
          </a:p>
          <a:p>
            <a:endParaRPr lang="en-CA" sz="2400" dirty="0">
              <a:solidFill>
                <a:srgbClr val="9F68E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38ED83-98C1-4B21-AB83-3962857C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343" y="2021692"/>
            <a:ext cx="1343298" cy="9826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1F3644-8A1B-41AA-A0A9-5B7FC826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39" y="2086354"/>
            <a:ext cx="1343298" cy="9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7087E-AF69-4497-B815-8B0519E2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7BCDDF-BF42-482F-AC6C-A334E03F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 Contrôleur</a:t>
            </a:r>
          </a:p>
          <a:p>
            <a:pPr lvl="1"/>
            <a:r>
              <a:rPr lang="fr-CA" dirty="0"/>
              <a:t>Fait le </a:t>
            </a:r>
            <a:r>
              <a:rPr lang="fr-CA" b="1" dirty="0"/>
              <a:t>pont</a:t>
            </a:r>
            <a:r>
              <a:rPr lang="fr-CA" dirty="0"/>
              <a:t> entre le modèle et la vue.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Peut demander des informations au modèle (</a:t>
            </a:r>
            <a:r>
              <a:rPr lang="fr-CA" b="1" dirty="0"/>
              <a:t>lecture</a:t>
            </a:r>
            <a:r>
              <a:rPr lang="fr-CA" dirty="0"/>
              <a:t>) et demander au modèle de mettre à jour ses données. (</a:t>
            </a:r>
            <a:r>
              <a:rPr lang="fr-CA" b="1" dirty="0"/>
              <a:t>écriture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Contient la logique des </a:t>
            </a:r>
            <a:r>
              <a:rPr lang="fr-CA" b="1" dirty="0"/>
              <a:t>actions </a:t>
            </a:r>
            <a:r>
              <a:rPr lang="fr-CA" dirty="0"/>
              <a:t>pouvant être réalisées par l’utilisateur.</a:t>
            </a:r>
          </a:p>
          <a:p>
            <a:pPr lvl="1"/>
            <a:r>
              <a:rPr lang="fr-CA" dirty="0"/>
              <a:t>Détermine quelle </a:t>
            </a:r>
            <a:r>
              <a:rPr lang="fr-CA" b="1" dirty="0"/>
              <a:t>vue </a:t>
            </a:r>
            <a:r>
              <a:rPr lang="fr-CA" dirty="0"/>
              <a:t>présenter à l’utilisateur.</a:t>
            </a:r>
          </a:p>
          <a:p>
            <a:pPr lvl="1"/>
            <a:r>
              <a:rPr lang="fr-CA" dirty="0"/>
              <a:t>Prend des décisions en se basant sur le </a:t>
            </a:r>
            <a:r>
              <a:rPr lang="fr-CA" b="1" dirty="0"/>
              <a:t>modèle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Exemple pour un </a:t>
            </a:r>
            <a:r>
              <a:rPr lang="fr-CA" b="1" dirty="0"/>
              <a:t>triangle</a:t>
            </a:r>
            <a:r>
              <a:rPr lang="fr-CA" dirty="0"/>
              <a:t> :</a:t>
            </a:r>
          </a:p>
          <a:p>
            <a:pPr lvl="2"/>
            <a:r>
              <a:rPr lang="fr-CA" dirty="0"/>
              <a:t>Reçoit la demande de l’utilisateur d’afficher un triangle et demande au modèle de vérifier si l’utilisateur peut accéder au triangle. Indique ensuite à la vue d’afficher le triangle selon le modèle.</a:t>
            </a:r>
          </a:p>
        </p:txBody>
      </p:sp>
    </p:spTree>
    <p:extLst>
      <p:ext uri="{BB962C8B-B14F-4D97-AF65-F5344CB8AC3E}">
        <p14:creationId xmlns:p14="http://schemas.microsoft.com/office/powerpoint/2010/main" val="41803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7087E-AF69-4497-B815-8B0519E2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7BCDDF-BF42-482F-AC6C-A334E03F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On a donc 3 modules qui intéragissent continuellement ensemble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63FAE9-A963-491E-A438-85CDE2215B60}"/>
              </a:ext>
            </a:extLst>
          </p:cNvPr>
          <p:cNvSpPr txBox="1"/>
          <p:nvPr/>
        </p:nvSpPr>
        <p:spPr>
          <a:xfrm>
            <a:off x="2523626" y="4498506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8197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Transmet les inputs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B37AE2-86AD-42FF-B769-FD454EB3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2228682"/>
            <a:ext cx="7144747" cy="24006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08C7EC-94F2-459B-AF12-886C3AA6002F}"/>
              </a:ext>
            </a:extLst>
          </p:cNvPr>
          <p:cNvSpPr txBox="1"/>
          <p:nvPr/>
        </p:nvSpPr>
        <p:spPr>
          <a:xfrm>
            <a:off x="7596367" y="4498506"/>
            <a:ext cx="3602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8197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Exécute des commandes sur le Modèle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2C03D6-2D73-4EE9-BDD7-955F34174527}"/>
              </a:ext>
            </a:extLst>
          </p:cNvPr>
          <p:cNvSpPr txBox="1"/>
          <p:nvPr/>
        </p:nvSpPr>
        <p:spPr>
          <a:xfrm>
            <a:off x="2798421" y="3167389"/>
            <a:ext cx="1736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00ED4C-DB71-410E-B60F-A136F6D13285}"/>
              </a:ext>
            </a:extLst>
          </p:cNvPr>
          <p:cNvSpPr txBox="1"/>
          <p:nvPr/>
        </p:nvSpPr>
        <p:spPr>
          <a:xfrm>
            <a:off x="4898570" y="3167389"/>
            <a:ext cx="239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Contrôleur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32ED15-3C53-484E-A665-9E5507C978D6}"/>
              </a:ext>
            </a:extLst>
          </p:cNvPr>
          <p:cNvSpPr txBox="1"/>
          <p:nvPr/>
        </p:nvSpPr>
        <p:spPr>
          <a:xfrm>
            <a:off x="7407569" y="3148474"/>
            <a:ext cx="239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Modèle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D3F469-1FE4-44F5-8928-09719BD5F7DB}"/>
              </a:ext>
            </a:extLst>
          </p:cNvPr>
          <p:cNvSpPr txBox="1"/>
          <p:nvPr/>
        </p:nvSpPr>
        <p:spPr>
          <a:xfrm>
            <a:off x="2853826" y="1944066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8197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 à jour la vue</a:t>
            </a:r>
            <a:endParaRPr lang="fr-CA" sz="2000" dirty="0">
              <a:solidFill>
                <a:srgbClr val="8197B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DE1FE7-7457-4B47-AB33-868959A40563}"/>
              </a:ext>
            </a:extLst>
          </p:cNvPr>
          <p:cNvSpPr txBox="1"/>
          <p:nvPr/>
        </p:nvSpPr>
        <p:spPr>
          <a:xfrm>
            <a:off x="7472271" y="1590123"/>
            <a:ext cx="28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8197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Transmet les données / outputs</a:t>
            </a:r>
          </a:p>
        </p:txBody>
      </p:sp>
    </p:spTree>
    <p:extLst>
      <p:ext uri="{BB962C8B-B14F-4D97-AF65-F5344CB8AC3E}">
        <p14:creationId xmlns:p14="http://schemas.microsoft.com/office/powerpoint/2010/main" val="80954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2A9E3-FDBB-45FA-9054-E64A0B6B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75558D-3F10-43A8-8400-6678867F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Quelques notions pratiques en C# pour utiliser ASP.NET core</a:t>
            </a:r>
          </a:p>
          <a:p>
            <a:pPr lvl="1"/>
            <a:r>
              <a:rPr lang="fr-CA" b="1"/>
              <a:t>Importer une classe</a:t>
            </a:r>
            <a:r>
              <a:rPr lang="fr-CA"/>
              <a:t> d’un autre namespace</a:t>
            </a:r>
          </a:p>
          <a:p>
            <a:pPr lvl="1"/>
            <a:r>
              <a:rPr lang="fr-CA"/>
              <a:t>Inférence de type avec </a:t>
            </a:r>
            <a:r>
              <a:rPr lang="fr-CA" b="1"/>
              <a:t>var</a:t>
            </a:r>
          </a:p>
          <a:p>
            <a:pPr lvl="1"/>
            <a:r>
              <a:rPr lang="fr-CA"/>
              <a:t>Condition ternaire avec </a:t>
            </a:r>
            <a:r>
              <a:rPr lang="fr-CA" b="1"/>
              <a:t>?</a:t>
            </a:r>
          </a:p>
          <a:p>
            <a:pPr lvl="1"/>
            <a:r>
              <a:rPr lang="fr-CA"/>
              <a:t>Types anonymes</a:t>
            </a:r>
          </a:p>
          <a:p>
            <a:pPr lvl="1"/>
            <a:r>
              <a:rPr lang="fr-CA" b="1"/>
              <a:t>Importer une bibliothèque</a:t>
            </a:r>
            <a:r>
              <a:rPr lang="fr-CA"/>
              <a:t> externe</a:t>
            </a:r>
          </a:p>
        </p:txBody>
      </p:sp>
    </p:spTree>
    <p:extLst>
      <p:ext uri="{BB962C8B-B14F-4D97-AF65-F5344CB8AC3E}">
        <p14:creationId xmlns:p14="http://schemas.microsoft.com/office/powerpoint/2010/main" val="222863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43E092-9522-4BDA-A3C8-2D9543B1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A030D-913D-4B72-9FCF-3D98E59E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8122920" cy="5147506"/>
          </a:xfrm>
        </p:spPr>
        <p:txBody>
          <a:bodyPr/>
          <a:lstStyle/>
          <a:p>
            <a:r>
              <a:rPr lang="fr-CA"/>
              <a:t> Importer une classe d’un autre namespace</a:t>
            </a:r>
          </a:p>
          <a:p>
            <a:pPr lvl="1"/>
            <a:r>
              <a:rPr lang="fr-CA"/>
              <a:t>Disons qu’on souhaite utiliser la classe </a:t>
            </a:r>
            <a:r>
              <a:rPr lang="fr-CA" b="1"/>
              <a:t>Personne.cs </a:t>
            </a:r>
            <a:r>
              <a:rPr lang="fr-CA"/>
              <a:t>à l’intérieur de la classe </a:t>
            </a:r>
            <a:r>
              <a:rPr lang="fr-CA" b="1"/>
              <a:t>HomeController.cs</a:t>
            </a:r>
            <a:r>
              <a:rPr lang="fr-CA"/>
              <a:t>. Étant donné qu’ils ne sont pas dans le même </a:t>
            </a:r>
            <a:r>
              <a:rPr lang="fr-CA" b="1"/>
              <a:t>namespace</a:t>
            </a:r>
            <a:r>
              <a:rPr lang="fr-CA"/>
              <a:t>, (</a:t>
            </a:r>
            <a:r>
              <a:rPr lang="fr-CA" b="1">
                <a:solidFill>
                  <a:srgbClr val="F75A3B"/>
                </a:solidFill>
              </a:rPr>
              <a:t>HomeController</a:t>
            </a:r>
            <a:r>
              <a:rPr lang="fr-CA"/>
              <a:t> est dans </a:t>
            </a:r>
            <a:r>
              <a:rPr lang="fr-CA" b="1">
                <a:solidFill>
                  <a:srgbClr val="F75A3B"/>
                </a:solidFill>
              </a:rPr>
              <a:t>Controllers</a:t>
            </a:r>
            <a:r>
              <a:rPr lang="fr-CA"/>
              <a:t> et </a:t>
            </a:r>
            <a:r>
              <a:rPr lang="fr-CA" b="1">
                <a:solidFill>
                  <a:srgbClr val="DDAB5B"/>
                </a:solidFill>
              </a:rPr>
              <a:t>Personne</a:t>
            </a:r>
            <a:r>
              <a:rPr lang="fr-CA"/>
              <a:t> est dans </a:t>
            </a:r>
            <a:r>
              <a:rPr lang="fr-CA" b="1">
                <a:solidFill>
                  <a:srgbClr val="DDAB5B"/>
                </a:solidFill>
              </a:rPr>
              <a:t>Models</a:t>
            </a:r>
            <a:r>
              <a:rPr lang="fr-CA"/>
              <a:t>) il va falloir importer la classe </a:t>
            </a:r>
            <a:r>
              <a:rPr lang="fr-CA" b="1"/>
              <a:t>Personne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À l’aide de </a:t>
            </a:r>
            <a:r>
              <a:rPr lang="fr-CA" b="1"/>
              <a:t>Alt+Enter</a:t>
            </a:r>
            <a:r>
              <a:rPr lang="fr-CA"/>
              <a:t>, on peut décider</a:t>
            </a:r>
          </a:p>
          <a:p>
            <a:pPr marL="457200" lvl="1" indent="0">
              <a:buNone/>
            </a:pPr>
            <a:r>
              <a:rPr lang="fr-CA"/>
              <a:t>   de la classe à importer.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5CABC0-1114-40A1-8015-E3864687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056" y="3212526"/>
            <a:ext cx="2491956" cy="296443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7EA6250-7C3D-4DE7-8986-20ABEA2E0CEF}"/>
              </a:ext>
            </a:extLst>
          </p:cNvPr>
          <p:cNvSpPr txBox="1"/>
          <p:nvPr/>
        </p:nvSpPr>
        <p:spPr>
          <a:xfrm>
            <a:off x="6837540" y="4989059"/>
            <a:ext cx="2491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81ADB6"/>
                </a:solidFill>
              </a:rPr>
              <a:t>Plusieurs namespace /</a:t>
            </a:r>
          </a:p>
          <a:p>
            <a:r>
              <a:rPr lang="fr-CA" sz="1600">
                <a:solidFill>
                  <a:srgbClr val="81ADB6"/>
                </a:solidFill>
              </a:rPr>
              <a:t>dossiers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7B13E46-45AF-4DB1-B18E-13BE18AFA45D}"/>
              </a:ext>
            </a:extLst>
          </p:cNvPr>
          <p:cNvCxnSpPr>
            <a:cxnSpLocks/>
          </p:cNvCxnSpPr>
          <p:nvPr/>
        </p:nvCxnSpPr>
        <p:spPr>
          <a:xfrm flipV="1">
            <a:off x="8871094" y="4445135"/>
            <a:ext cx="912986" cy="543924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45889F3-6188-4D63-A879-C55D0A2B8FB1}"/>
              </a:ext>
            </a:extLst>
          </p:cNvPr>
          <p:cNvCxnSpPr>
            <a:cxnSpLocks/>
          </p:cNvCxnSpPr>
          <p:nvPr/>
        </p:nvCxnSpPr>
        <p:spPr>
          <a:xfrm flipV="1">
            <a:off x="8871094" y="4755740"/>
            <a:ext cx="912986" cy="424616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357CEAC-1B2F-436D-BEBE-B2D8A0E2F9A4}"/>
              </a:ext>
            </a:extLst>
          </p:cNvPr>
          <p:cNvCxnSpPr>
            <a:cxnSpLocks/>
          </p:cNvCxnSpPr>
          <p:nvPr/>
        </p:nvCxnSpPr>
        <p:spPr>
          <a:xfrm flipV="1">
            <a:off x="8871094" y="5092980"/>
            <a:ext cx="912986" cy="206684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77D6BF-DCAF-4C26-A2DE-C863BCFA955B}"/>
              </a:ext>
            </a:extLst>
          </p:cNvPr>
          <p:cNvSpPr/>
          <p:nvPr/>
        </p:nvSpPr>
        <p:spPr>
          <a:xfrm>
            <a:off x="9987641" y="4291149"/>
            <a:ext cx="965565" cy="191297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2080B-78A3-437B-84D1-9751EFD5ED51}"/>
              </a:ext>
            </a:extLst>
          </p:cNvPr>
          <p:cNvSpPr/>
          <p:nvPr/>
        </p:nvSpPr>
        <p:spPr>
          <a:xfrm>
            <a:off x="9987641" y="4629593"/>
            <a:ext cx="965565" cy="191297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2760EB-0AFF-4A31-B2CE-9D054810B8B8}"/>
              </a:ext>
            </a:extLst>
          </p:cNvPr>
          <p:cNvSpPr/>
          <p:nvPr/>
        </p:nvSpPr>
        <p:spPr>
          <a:xfrm>
            <a:off x="9987640" y="4989059"/>
            <a:ext cx="965565" cy="191297"/>
          </a:xfrm>
          <a:prstGeom prst="rect">
            <a:avLst/>
          </a:prstGeom>
          <a:noFill/>
          <a:ln w="28575"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CD4F3443-0EF1-4F32-8181-10A572A2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44" y="3429000"/>
            <a:ext cx="7453006" cy="1158340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191805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Importer une classe d’un autre namespace</a:t>
            </a:r>
          </a:p>
          <a:p>
            <a:pPr lvl="1"/>
            <a:r>
              <a:rPr lang="fr-CA"/>
              <a:t>Dans notre classe, on souhaite utiliser la classe </a:t>
            </a:r>
            <a:r>
              <a:rPr lang="fr-CA" b="1"/>
              <a:t>Personne.cs </a:t>
            </a:r>
            <a:r>
              <a:rPr lang="fr-CA"/>
              <a:t>qui est située dans le namespace </a:t>
            </a:r>
            <a:r>
              <a:rPr lang="fr-CA" b="1"/>
              <a:t>Models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 b="1"/>
              <a:t>Option #1 </a:t>
            </a:r>
            <a:r>
              <a:rPr lang="fr-CA"/>
              <a:t>: Importer le namespace </a:t>
            </a:r>
            <a:r>
              <a:rPr lang="fr-CA" b="1"/>
              <a:t>Models</a:t>
            </a:r>
            <a:r>
              <a:rPr lang="fr-CA"/>
              <a:t> dans notre classe.</a:t>
            </a:r>
          </a:p>
          <a:p>
            <a:pPr lvl="1"/>
            <a:r>
              <a:rPr lang="fr-CA" b="1"/>
              <a:t>Option #2 </a:t>
            </a:r>
            <a:r>
              <a:rPr lang="fr-CA"/>
              <a:t>: Spécifier </a:t>
            </a:r>
            <a:r>
              <a:rPr lang="fr-CA" b="1"/>
              <a:t>Models</a:t>
            </a:r>
            <a:r>
              <a:rPr lang="fr-CA"/>
              <a:t>.Personne à chaque utilisation de la classe Personne. </a:t>
            </a:r>
            <a:r>
              <a:rPr lang="fr-CA" sz="2000"/>
              <a:t>(Si plusieurs classes Personne existent, préférable d’utiliser cette option !)</a:t>
            </a:r>
          </a:p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C9F222-C16F-4ED6-9D2E-CDB463CA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98" y="2425260"/>
            <a:ext cx="4968671" cy="1798476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E3DC6A-3C4F-4968-9A5F-BBC5853A6D5A}"/>
              </a:ext>
            </a:extLst>
          </p:cNvPr>
          <p:cNvCxnSpPr>
            <a:cxnSpLocks/>
          </p:cNvCxnSpPr>
          <p:nvPr/>
        </p:nvCxnSpPr>
        <p:spPr>
          <a:xfrm>
            <a:off x="1319348" y="3629940"/>
            <a:ext cx="685801" cy="0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C44377D-B7C0-4010-99D1-BF1FFF2047D2}"/>
              </a:ext>
            </a:extLst>
          </p:cNvPr>
          <p:cNvCxnSpPr>
            <a:cxnSpLocks/>
          </p:cNvCxnSpPr>
          <p:nvPr/>
        </p:nvCxnSpPr>
        <p:spPr>
          <a:xfrm>
            <a:off x="1319348" y="3377391"/>
            <a:ext cx="685801" cy="0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FC4908F-550F-47F2-BC18-0925E739A3A3}"/>
              </a:ext>
            </a:extLst>
          </p:cNvPr>
          <p:cNvSpPr txBox="1"/>
          <p:nvPr/>
        </p:nvSpPr>
        <p:spPr>
          <a:xfrm>
            <a:off x="339641" y="3205979"/>
            <a:ext cx="108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>
                <a:solidFill>
                  <a:srgbClr val="81ADB6"/>
                </a:solidFill>
              </a:rPr>
              <a:t>Option #1</a:t>
            </a:r>
          </a:p>
          <a:p>
            <a:r>
              <a:rPr lang="fr-CA" sz="1600" b="1">
                <a:solidFill>
                  <a:srgbClr val="81ADB6"/>
                </a:solidFill>
              </a:rPr>
              <a:t>Option #2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CB89E91-F612-4FA4-BF7B-C4C6BEBA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985" y="2270509"/>
            <a:ext cx="4023709" cy="1135478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3688DF-5FE2-4484-B890-A736D57AFEB6}"/>
              </a:ext>
            </a:extLst>
          </p:cNvPr>
          <p:cNvCxnSpPr>
            <a:cxnSpLocks/>
          </p:cNvCxnSpPr>
          <p:nvPr/>
        </p:nvCxnSpPr>
        <p:spPr>
          <a:xfrm flipH="1">
            <a:off x="10354492" y="2369200"/>
            <a:ext cx="644434" cy="0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A378E40-39A1-400E-A40E-F0BDA8A5E551}"/>
              </a:ext>
            </a:extLst>
          </p:cNvPr>
          <p:cNvSpPr txBox="1"/>
          <p:nvPr/>
        </p:nvSpPr>
        <p:spPr>
          <a:xfrm>
            <a:off x="7284727" y="1931955"/>
            <a:ext cx="108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>
                <a:solidFill>
                  <a:srgbClr val="81ADB6"/>
                </a:solidFill>
              </a:rPr>
              <a:t>Option #1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1191C1F-499D-4661-932B-4756D684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985" y="3998437"/>
            <a:ext cx="4433681" cy="61232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AEAD19B-4E5B-4BFC-A8EB-75F008A7B76D}"/>
              </a:ext>
            </a:extLst>
          </p:cNvPr>
          <p:cNvSpPr txBox="1"/>
          <p:nvPr/>
        </p:nvSpPr>
        <p:spPr>
          <a:xfrm>
            <a:off x="7284727" y="3637009"/>
            <a:ext cx="108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>
                <a:solidFill>
                  <a:srgbClr val="81ADB6"/>
                </a:solidFill>
              </a:rPr>
              <a:t>Option #2</a:t>
            </a:r>
          </a:p>
        </p:txBody>
      </p:sp>
    </p:spTree>
    <p:extLst>
      <p:ext uri="{BB962C8B-B14F-4D97-AF65-F5344CB8AC3E}">
        <p14:creationId xmlns:p14="http://schemas.microsoft.com/office/powerpoint/2010/main" val="45910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18829-131D-4C88-8666-B778F7F9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Menu du jour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EFAF08-EDCC-4FA5-874F-CEAE445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>
            <a:normAutofit/>
          </a:bodyPr>
          <a:lstStyle/>
          <a:p>
            <a:r>
              <a:rPr lang="fr-CA"/>
              <a:t> Relation client-serveur </a:t>
            </a:r>
          </a:p>
          <a:p>
            <a:r>
              <a:rPr lang="fr-CA">
                <a:solidFill>
                  <a:srgbClr val="8197B6"/>
                </a:solidFill>
              </a:rPr>
              <a:t> Patron MVC</a:t>
            </a:r>
            <a:endParaRPr lang="fr-CA" b="1">
              <a:solidFill>
                <a:srgbClr val="8197B6"/>
              </a:solidFill>
            </a:endParaRPr>
          </a:p>
          <a:p>
            <a:r>
              <a:rPr lang="fr-CA">
                <a:solidFill>
                  <a:srgbClr val="81ADB6"/>
                </a:solidFill>
              </a:rPr>
              <a:t> Mise à niveau C#</a:t>
            </a:r>
          </a:p>
          <a:p>
            <a:r>
              <a:rPr lang="fr-CA">
                <a:solidFill>
                  <a:srgbClr val="A785B8"/>
                </a:solidFill>
              </a:rPr>
              <a:t> Création d’une application Web ASP.NET Core</a:t>
            </a:r>
          </a:p>
          <a:p>
            <a:pPr lvl="1"/>
            <a:r>
              <a:rPr lang="fr-CA" sz="2000">
                <a:solidFill>
                  <a:srgbClr val="A785B8"/>
                </a:solidFill>
              </a:rPr>
              <a:t>Installer des outils sur Visual Studio</a:t>
            </a:r>
          </a:p>
          <a:p>
            <a:pPr lvl="1"/>
            <a:r>
              <a:rPr lang="fr-CA" sz="2000">
                <a:solidFill>
                  <a:srgbClr val="A785B8"/>
                </a:solidFill>
              </a:rPr>
              <a:t>Mise en place de la configuration MVC</a:t>
            </a:r>
          </a:p>
          <a:p>
            <a:pPr lvl="1"/>
            <a:r>
              <a:rPr lang="fr-CA" sz="2000">
                <a:solidFill>
                  <a:srgbClr val="A785B8"/>
                </a:solidFill>
              </a:rPr>
              <a:t>Afficher du contenu brut et afficher sa première Vue</a:t>
            </a:r>
          </a:p>
          <a:p>
            <a:pPr lvl="1"/>
            <a:r>
              <a:rPr lang="fr-CA" sz="2000">
                <a:solidFill>
                  <a:srgbClr val="A785B8"/>
                </a:solidFill>
              </a:rPr>
              <a:t>Images et CSS</a:t>
            </a:r>
          </a:p>
          <a:p>
            <a:pPr lvl="1"/>
            <a:r>
              <a:rPr lang="fr-CA" sz="2000">
                <a:solidFill>
                  <a:srgbClr val="A785B8"/>
                </a:solidFill>
              </a:rPr>
              <a:t>Vues partielles et Layouts</a:t>
            </a:r>
          </a:p>
          <a:p>
            <a:pPr lvl="1"/>
            <a:r>
              <a:rPr lang="fr-CA" sz="2000">
                <a:solidFill>
                  <a:srgbClr val="A785B8"/>
                </a:solidFill>
              </a:rPr>
              <a:t>Installer RunTime Compilation</a:t>
            </a:r>
          </a:p>
          <a:p>
            <a:r>
              <a:rPr lang="fr-CA">
                <a:solidFill>
                  <a:srgbClr val="B681AE"/>
                </a:solidFill>
              </a:rPr>
              <a:t> Razor : du C# avec HTML</a:t>
            </a:r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026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Inférence de type avec </a:t>
            </a:r>
            <a:r>
              <a:rPr lang="fr-CA" b="1">
                <a:solidFill>
                  <a:srgbClr val="F75A3B"/>
                </a:solidFill>
              </a:rPr>
              <a:t>var</a:t>
            </a:r>
          </a:p>
          <a:p>
            <a:pPr lvl="1"/>
            <a:r>
              <a:rPr lang="fr-CA"/>
              <a:t>Le mot-clé </a:t>
            </a:r>
            <a:r>
              <a:rPr lang="fr-CA" b="1"/>
              <a:t>var</a:t>
            </a:r>
            <a:r>
              <a:rPr lang="fr-CA"/>
              <a:t> permet à C# d’inférer le type d’une variable par lui-même selon la valeur qu’on lui assigne.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Par contre, les variables de type inféré grâce à </a:t>
            </a:r>
            <a:r>
              <a:rPr lang="fr-CA" b="1"/>
              <a:t>var</a:t>
            </a:r>
            <a:r>
              <a:rPr lang="fr-CA"/>
              <a:t> ne peuvent être des constantes.</a:t>
            </a:r>
          </a:p>
          <a:p>
            <a:pPr lvl="1"/>
            <a:r>
              <a:rPr lang="fr-CA"/>
              <a:t>De plus, l’assignation immédiate d’une valeur devient </a:t>
            </a:r>
            <a:r>
              <a:rPr lang="fr-CA" b="1"/>
              <a:t>obligatoire</a:t>
            </a:r>
            <a:r>
              <a:rPr lang="fr-CA"/>
              <a:t>.</a:t>
            </a:r>
          </a:p>
          <a:p>
            <a:pPr lvl="2"/>
            <a:r>
              <a:rPr lang="fr-CA"/>
              <a:t>Par exemple,  à gauche ci-dessous une variable avec </a:t>
            </a:r>
            <a:r>
              <a:rPr lang="fr-CA" b="1"/>
              <a:t>var</a:t>
            </a:r>
            <a:r>
              <a:rPr lang="fr-CA"/>
              <a:t> non initialisée → Erreur !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479ED8-1C81-4E16-A4B9-EC5C463D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40" y="2486795"/>
            <a:ext cx="4541914" cy="66299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725EE5-84E2-4744-96EC-F8B44052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73" y="2494415"/>
            <a:ext cx="4237087" cy="65537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B973AD3-5B0B-4257-B8FF-D67B18D6316F}"/>
              </a:ext>
            </a:extLst>
          </p:cNvPr>
          <p:cNvCxnSpPr>
            <a:cxnSpLocks/>
          </p:cNvCxnSpPr>
          <p:nvPr/>
        </p:nvCxnSpPr>
        <p:spPr>
          <a:xfrm>
            <a:off x="5564776" y="2815686"/>
            <a:ext cx="881744" cy="0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F8718A9-8AC4-4997-A395-0A7C1C81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5019223"/>
            <a:ext cx="3856054" cy="891617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283B57-B43E-4E89-8288-E5C3F3F60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873" y="5018016"/>
            <a:ext cx="3376383" cy="89282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290148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Condition ternaire avec </a:t>
            </a:r>
            <a:r>
              <a:rPr lang="fr-CA" b="1">
                <a:solidFill>
                  <a:srgbClr val="F75A3B"/>
                </a:solidFill>
              </a:rPr>
              <a:t>?</a:t>
            </a:r>
          </a:p>
          <a:p>
            <a:pPr lvl="1"/>
            <a:r>
              <a:rPr lang="fr-CA"/>
              <a:t>Permet d’avoir un petit </a:t>
            </a:r>
            <a:r>
              <a:rPr lang="fr-CA" b="1"/>
              <a:t>if</a:t>
            </a:r>
            <a:r>
              <a:rPr lang="fr-CA"/>
              <a:t> … </a:t>
            </a:r>
            <a:r>
              <a:rPr lang="fr-CA" b="1"/>
              <a:t>else</a:t>
            </a:r>
            <a:r>
              <a:rPr lang="fr-CA"/>
              <a:t> compacte !</a:t>
            </a:r>
            <a:endParaRPr lang="fr-CA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fr-CA"/>
          </a:p>
          <a:p>
            <a:pPr marL="457200" lvl="1" indent="0">
              <a:buNone/>
            </a:pPr>
            <a:endParaRPr lang="fr-CA"/>
          </a:p>
          <a:p>
            <a:pPr marL="457200" lvl="1" indent="0">
              <a:buNone/>
            </a:pPr>
            <a:endParaRPr lang="fr-CA"/>
          </a:p>
          <a:p>
            <a:pPr marL="457200" lvl="1" indent="0">
              <a:buNone/>
            </a:pPr>
            <a:endParaRPr lang="fr-CA"/>
          </a:p>
          <a:p>
            <a:pPr lvl="1"/>
            <a:r>
              <a:rPr lang="fr-CA"/>
              <a:t>Exemple : Ici, </a:t>
            </a:r>
            <a:r>
              <a:rPr lang="fr-CA" b="1">
                <a:solidFill>
                  <a:srgbClr val="F75A3B"/>
                </a:solidFill>
              </a:rPr>
              <a:t>a</a:t>
            </a:r>
            <a:r>
              <a:rPr lang="fr-CA"/>
              <a:t> est-il plus grand que </a:t>
            </a:r>
            <a:r>
              <a:rPr lang="fr-CA" b="1">
                <a:solidFill>
                  <a:srgbClr val="F75A3B"/>
                </a:solidFill>
              </a:rPr>
              <a:t>b </a:t>
            </a:r>
            <a:r>
              <a:rPr lang="fr-CA"/>
              <a:t>? Si </a:t>
            </a:r>
            <a:r>
              <a:rPr lang="fr-CA" b="1"/>
              <a:t>oui</a:t>
            </a:r>
            <a:r>
              <a:rPr lang="fr-CA"/>
              <a:t>, on assigne </a:t>
            </a:r>
            <a:r>
              <a:rPr lang="fr-CA" b="1">
                <a:solidFill>
                  <a:srgbClr val="F75A3B"/>
                </a:solidFill>
              </a:rPr>
              <a:t>a</a:t>
            </a:r>
            <a:r>
              <a:rPr lang="fr-CA"/>
              <a:t> (valeur </a:t>
            </a:r>
            <a:r>
              <a:rPr lang="fr-CA" b="1"/>
              <a:t>1</a:t>
            </a:r>
            <a:r>
              <a:rPr lang="fr-CA"/>
              <a:t>) à </a:t>
            </a:r>
            <a:r>
              <a:rPr lang="fr-CA" b="1">
                <a:solidFill>
                  <a:srgbClr val="DDAB5B"/>
                </a:solidFill>
              </a:rPr>
              <a:t>c</a:t>
            </a:r>
            <a:r>
              <a:rPr lang="fr-CA"/>
              <a:t>, </a:t>
            </a:r>
            <a:r>
              <a:rPr lang="fr-CA" b="1"/>
              <a:t>sinon</a:t>
            </a:r>
            <a:r>
              <a:rPr lang="fr-CA"/>
              <a:t>, on assigne </a:t>
            </a:r>
            <a:r>
              <a:rPr lang="fr-CA" b="1">
                <a:solidFill>
                  <a:srgbClr val="F75A3B"/>
                </a:solidFill>
              </a:rPr>
              <a:t>b</a:t>
            </a:r>
            <a:r>
              <a:rPr lang="fr-CA"/>
              <a:t> (valeur </a:t>
            </a:r>
            <a:r>
              <a:rPr lang="fr-CA" b="1"/>
              <a:t>2</a:t>
            </a:r>
            <a:r>
              <a:rPr lang="fr-CA"/>
              <a:t>) à </a:t>
            </a:r>
            <a:r>
              <a:rPr lang="fr-CA" b="1">
                <a:solidFill>
                  <a:srgbClr val="DDAB5B"/>
                </a:solidFill>
              </a:rPr>
              <a:t>c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AFA24E-636D-4104-B864-E26C8E9B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30" y="4233125"/>
            <a:ext cx="2788106" cy="970674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EE3571-7D47-4C23-A366-13ED5489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8" y="1888857"/>
            <a:ext cx="7259063" cy="12384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DEA9CE-52A7-476C-B344-BF2617B6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958" y="3986680"/>
            <a:ext cx="1059272" cy="222523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75D46A9-EBBC-47A8-8953-0AD5FE91B20A}"/>
              </a:ext>
            </a:extLst>
          </p:cNvPr>
          <p:cNvSpPr txBox="1"/>
          <p:nvPr/>
        </p:nvSpPr>
        <p:spPr>
          <a:xfrm>
            <a:off x="8006665" y="5345966"/>
            <a:ext cx="2064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81ADB6"/>
                </a:solidFill>
              </a:rPr>
              <a:t>Notons que ce code qui utilise </a:t>
            </a:r>
            <a:r>
              <a:rPr lang="fr-CA" sz="1600" b="1">
                <a:solidFill>
                  <a:srgbClr val="81ADB6"/>
                </a:solidFill>
              </a:rPr>
              <a:t>if … else </a:t>
            </a:r>
            <a:r>
              <a:rPr lang="fr-CA" sz="1600">
                <a:solidFill>
                  <a:srgbClr val="81ADB6"/>
                </a:solidFill>
              </a:rPr>
              <a:t>est équivalent.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8085C1A-F051-4F24-B3CE-B00E77A1BA43}"/>
              </a:ext>
            </a:extLst>
          </p:cNvPr>
          <p:cNvCxnSpPr>
            <a:cxnSpLocks/>
          </p:cNvCxnSpPr>
          <p:nvPr/>
        </p:nvCxnSpPr>
        <p:spPr>
          <a:xfrm flipV="1">
            <a:off x="8878387" y="4807131"/>
            <a:ext cx="1049384" cy="521730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3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Types anonymes</a:t>
            </a:r>
          </a:p>
          <a:p>
            <a:pPr lvl="1"/>
            <a:r>
              <a:rPr lang="fr-CA"/>
              <a:t>On peut créer des objets avec un type anonyme de cette manière 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Cela crée un type temporaire et on peut utiliser l’</a:t>
            </a:r>
            <a:r>
              <a:rPr lang="fr-CA" b="1"/>
              <a:t>objet</a:t>
            </a:r>
            <a:r>
              <a:rPr lang="fr-CA"/>
              <a:t> </a:t>
            </a:r>
            <a:r>
              <a:rPr lang="fr-CA" b="1"/>
              <a:t>anonyme</a:t>
            </a:r>
            <a:r>
              <a:rPr lang="fr-CA"/>
              <a:t> et ses </a:t>
            </a:r>
            <a:r>
              <a:rPr lang="fr-CA" b="1"/>
              <a:t>attributs</a:t>
            </a:r>
            <a:r>
              <a:rPr lang="fr-CA"/>
              <a:t> comme un objet normal.</a:t>
            </a:r>
          </a:p>
          <a:p>
            <a:pPr lvl="1"/>
            <a:r>
              <a:rPr lang="fr-CA"/>
              <a:t>On peut même créer un </a:t>
            </a:r>
            <a:r>
              <a:rPr lang="fr-CA" b="1"/>
              <a:t>tableau</a:t>
            </a:r>
            <a:r>
              <a:rPr lang="fr-CA"/>
              <a:t> qui contient plusieurs objets anonymes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47BFD7-9C0F-4A41-BB45-07A16136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565" y="2087313"/>
            <a:ext cx="5534870" cy="72773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B20303-B2AD-478F-8A25-0A60DDDF30EF}"/>
              </a:ext>
            </a:extLst>
          </p:cNvPr>
          <p:cNvSpPr txBox="1"/>
          <p:nvPr/>
        </p:nvSpPr>
        <p:spPr>
          <a:xfrm>
            <a:off x="5923138" y="4456556"/>
            <a:ext cx="589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81ADB6"/>
                </a:solidFill>
              </a:rPr>
              <a:t>Attention</a:t>
            </a:r>
            <a:r>
              <a:rPr lang="fr-CA" sz="2000">
                <a:solidFill>
                  <a:srgbClr val="81ADB6"/>
                </a:solidFill>
              </a:rPr>
              <a:t> ! Il est important que tous les objets anonymes dans le tableau ait la </a:t>
            </a:r>
            <a:r>
              <a:rPr lang="fr-CA" sz="2000" b="1">
                <a:solidFill>
                  <a:srgbClr val="81ADB6"/>
                </a:solidFill>
              </a:rPr>
              <a:t>même structure</a:t>
            </a:r>
            <a:r>
              <a:rPr lang="fr-CA" sz="2000">
                <a:solidFill>
                  <a:srgbClr val="81ADB6"/>
                </a:solidFill>
              </a:rPr>
              <a:t>. (Ici, ils ont tous un </a:t>
            </a:r>
            <a:r>
              <a:rPr lang="fr-CA" sz="2000" b="1">
                <a:solidFill>
                  <a:srgbClr val="81ADB6"/>
                </a:solidFill>
              </a:rPr>
              <a:t>attribut A </a:t>
            </a:r>
            <a:r>
              <a:rPr lang="fr-CA" sz="2000">
                <a:solidFill>
                  <a:srgbClr val="81ADB6"/>
                </a:solidFill>
              </a:rPr>
              <a:t>et un </a:t>
            </a:r>
            <a:r>
              <a:rPr lang="fr-CA" sz="2000" b="1">
                <a:solidFill>
                  <a:srgbClr val="81ADB6"/>
                </a:solidFill>
              </a:rPr>
              <a:t>attribut B</a:t>
            </a:r>
            <a:r>
              <a:rPr lang="fr-CA" sz="2000">
                <a:solidFill>
                  <a:srgbClr val="81ADB6"/>
                </a:solidFill>
              </a:rPr>
              <a:t> du même type… pas de soucis !)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C3BCB42-1DDD-48B6-B2FF-E70DDB0C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32" y="4456556"/>
            <a:ext cx="2781541" cy="130313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2130267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/>
              <a:t>Types anonymes</a:t>
            </a:r>
          </a:p>
          <a:p>
            <a:pPr lvl="1"/>
            <a:r>
              <a:rPr lang="fr-CA" dirty="0"/>
              <a:t>On peut itérer à travers un tableau d’objets anonymes comme n’importe quel tableau :</a:t>
            </a:r>
            <a:endParaRPr lang="fr-CA" dirty="0">
              <a:cs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963C0E-C57D-431F-8335-79892400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943" y="2490511"/>
            <a:ext cx="5189670" cy="3261643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</p:spTree>
    <p:extLst>
      <p:ext uri="{BB962C8B-B14F-4D97-AF65-F5344CB8AC3E}">
        <p14:creationId xmlns:p14="http://schemas.microsoft.com/office/powerpoint/2010/main" val="362207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Types anonymes</a:t>
            </a:r>
          </a:p>
          <a:p>
            <a:pPr lvl="1"/>
            <a:r>
              <a:rPr lang="fr-CA" b="1"/>
              <a:t>Attention</a:t>
            </a:r>
            <a:r>
              <a:rPr lang="fr-CA"/>
              <a:t> ! On ne peut pas retourner un objet de type anonyme dans une fonction...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Les types anonymes sont donc très situationnels. À utiliser avec parcimonie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0659B4-76A6-4799-A06E-2B469F5B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72" y="3148141"/>
            <a:ext cx="3734124" cy="1325995"/>
          </a:xfrm>
          <a:prstGeom prst="rect">
            <a:avLst/>
          </a:prstGeom>
          <a:ln w="38100">
            <a:solidFill>
              <a:srgbClr val="81ADB6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A71F4D-93EB-4888-8D7E-775A310615B2}"/>
              </a:ext>
            </a:extLst>
          </p:cNvPr>
          <p:cNvSpPr txBox="1"/>
          <p:nvPr/>
        </p:nvSpPr>
        <p:spPr>
          <a:xfrm>
            <a:off x="4886789" y="2154748"/>
            <a:ext cx="58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81ADB6"/>
                </a:solidFill>
              </a:rPr>
              <a:t>Impossible de retourner un type implicite / inféré ou un objet anonyme.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BDDE38-9621-4135-8256-52CE8101E7D6}"/>
              </a:ext>
            </a:extLst>
          </p:cNvPr>
          <p:cNvCxnSpPr>
            <a:cxnSpLocks/>
          </p:cNvCxnSpPr>
          <p:nvPr/>
        </p:nvCxnSpPr>
        <p:spPr>
          <a:xfrm flipH="1">
            <a:off x="4402183" y="2862634"/>
            <a:ext cx="419321" cy="494520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99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Importer une bibliothèque externe</a:t>
            </a:r>
          </a:p>
          <a:p>
            <a:pPr lvl="1"/>
            <a:r>
              <a:rPr lang="fr-CA" dirty="0"/>
              <a:t>Parfois, nous devrons utiliser des classes d’une bibliothèque externe avec notre application. Nous devrons donc ajouter une dépendance / importer une bibliothèque de classes dans notre projet.</a:t>
            </a:r>
          </a:p>
          <a:p>
            <a:pPr lvl="1"/>
            <a:endParaRPr lang="fr-CA" dirty="0"/>
          </a:p>
          <a:p>
            <a:pPr lvl="1"/>
            <a:r>
              <a:rPr lang="fr-CA" b="1" dirty="0"/>
              <a:t>Étape 1</a:t>
            </a:r>
            <a:r>
              <a:rPr lang="fr-CA" dirty="0"/>
              <a:t> : Clic-droit sur les dépendances du projet.</a:t>
            </a:r>
          </a:p>
          <a:p>
            <a:pPr lvl="1"/>
            <a:endParaRPr lang="fr-CA" dirty="0"/>
          </a:p>
          <a:p>
            <a:pPr lvl="1"/>
            <a:r>
              <a:rPr lang="fr-CA" b="1" dirty="0"/>
              <a:t>Étape 2</a:t>
            </a:r>
            <a:r>
              <a:rPr lang="fr-CA" dirty="0"/>
              <a:t> : Cliquer sur gérer les paquets </a:t>
            </a:r>
            <a:r>
              <a:rPr lang="fr-CA" dirty="0" err="1"/>
              <a:t>NuGet</a:t>
            </a:r>
            <a:r>
              <a:rPr lang="fr-CA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6F16AD-B4BD-494E-B804-1CF1C5DD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611" y="3429000"/>
            <a:ext cx="2682472" cy="14403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058BEB-7F26-4312-81D1-D2EAFE89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128" y="2676773"/>
            <a:ext cx="2743438" cy="56392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3883D26-1F08-46D5-A3D1-73066023FB9F}"/>
              </a:ext>
            </a:extLst>
          </p:cNvPr>
          <p:cNvCxnSpPr>
            <a:cxnSpLocks/>
          </p:cNvCxnSpPr>
          <p:nvPr/>
        </p:nvCxnSpPr>
        <p:spPr>
          <a:xfrm flipH="1">
            <a:off x="9666514" y="2893423"/>
            <a:ext cx="594360" cy="254334"/>
          </a:xfrm>
          <a:prstGeom prst="straightConnector1">
            <a:avLst/>
          </a:prstGeom>
          <a:ln w="5715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2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Importer une bibliothèque externe</a:t>
            </a:r>
          </a:p>
          <a:p>
            <a:pPr lvl="1"/>
            <a:r>
              <a:rPr lang="fr-CA" dirty="0"/>
              <a:t>Une interface permettant de </a:t>
            </a:r>
            <a:r>
              <a:rPr lang="fr-CA" b="1" dirty="0"/>
              <a:t>parcourir</a:t>
            </a:r>
            <a:r>
              <a:rPr lang="fr-CA" dirty="0"/>
              <a:t> et </a:t>
            </a:r>
            <a:r>
              <a:rPr lang="fr-CA" b="1" dirty="0"/>
              <a:t>rechercher</a:t>
            </a:r>
            <a:r>
              <a:rPr lang="fr-CA" dirty="0"/>
              <a:t> des bibliothèques externes apparait. Choisissez une bibliothèque et utilisez la partie à droite de l’interface pour l’</a:t>
            </a:r>
            <a:r>
              <a:rPr lang="fr-CA" b="1" dirty="0"/>
              <a:t>installer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Par exemple, ci-dessous, on cherchait la bibliothèque </a:t>
            </a:r>
            <a:r>
              <a:rPr lang="fr-CA" b="1" dirty="0" err="1"/>
              <a:t>RuntimeCompilation</a:t>
            </a:r>
            <a:r>
              <a:rPr lang="fr-CA" dirty="0"/>
              <a:t> qui permet d’actualiser une page Web dans le navigateur pour </a:t>
            </a:r>
            <a:r>
              <a:rPr lang="fr-CA" dirty="0" err="1"/>
              <a:t>re-compiler</a:t>
            </a:r>
            <a:r>
              <a:rPr lang="fr-CA" dirty="0"/>
              <a:t> automatiquement un projet Web.</a:t>
            </a:r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8FD62-570E-4DC4-AE30-2D0E3E28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6" y="4191115"/>
            <a:ext cx="11530387" cy="1878084"/>
          </a:xfrm>
          <a:prstGeom prst="rect">
            <a:avLst/>
          </a:prstGeom>
          <a:ln w="28575">
            <a:solidFill>
              <a:srgbClr val="81ADB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F1FCD-61C5-4141-882C-30869C152266}"/>
              </a:ext>
            </a:extLst>
          </p:cNvPr>
          <p:cNvSpPr txBox="1"/>
          <p:nvPr/>
        </p:nvSpPr>
        <p:spPr>
          <a:xfrm>
            <a:off x="6095999" y="6046179"/>
            <a:ext cx="607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Attention les versions 7+ ne fonctionnent pas avec .NET </a:t>
            </a:r>
            <a:r>
              <a:rPr lang="fr-CA" dirty="0" err="1"/>
              <a:t>Core</a:t>
            </a:r>
            <a:r>
              <a:rPr lang="fr-CA" dirty="0"/>
              <a:t> 6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C60565-36C1-46D1-8EF0-B52F08A90D95}"/>
              </a:ext>
            </a:extLst>
          </p:cNvPr>
          <p:cNvSpPr/>
          <p:nvPr/>
        </p:nvSpPr>
        <p:spPr>
          <a:xfrm>
            <a:off x="7935976" y="5146167"/>
            <a:ext cx="1124134" cy="553700"/>
          </a:xfrm>
          <a:prstGeom prst="ellipse">
            <a:avLst/>
          </a:prstGeom>
          <a:noFill/>
          <a:ln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85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1BDC5-8BD1-4780-B4DC-C94ED741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à niveau C#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528B4-40A8-4A1B-92CD-112F7B69E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1185237"/>
          </a:xfrm>
        </p:spPr>
        <p:txBody>
          <a:bodyPr>
            <a:normAutofit lnSpcReduction="10000"/>
          </a:bodyPr>
          <a:lstStyle/>
          <a:p>
            <a:r>
              <a:rPr lang="fr-CA" dirty="0"/>
              <a:t>Importer une bibliothèque externe</a:t>
            </a:r>
          </a:p>
          <a:p>
            <a:pPr lvl="1"/>
            <a:r>
              <a:rPr lang="fr-CA" dirty="0"/>
              <a:t>Si vous ne trouvez pas la librairie à la maison, c’est que vous n’avez probablement pas le package source nécessaire</a:t>
            </a:r>
          </a:p>
          <a:p>
            <a:pPr lvl="1"/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29292E-C1F5-4FBE-A0B0-D469AAB93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11" b="46361"/>
          <a:stretch/>
        </p:blipFill>
        <p:spPr>
          <a:xfrm>
            <a:off x="6709491" y="2122415"/>
            <a:ext cx="3845975" cy="1434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4317F-0304-40E6-A512-8D483488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36" y="2229986"/>
            <a:ext cx="3990975" cy="1009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800C77-34A5-45F0-9B9F-ABA0D03443B4}"/>
              </a:ext>
            </a:extLst>
          </p:cNvPr>
          <p:cNvSpPr/>
          <p:nvPr/>
        </p:nvSpPr>
        <p:spPr>
          <a:xfrm>
            <a:off x="9076888" y="2407640"/>
            <a:ext cx="1166070" cy="900012"/>
          </a:xfrm>
          <a:prstGeom prst="ellipse">
            <a:avLst/>
          </a:prstGeom>
          <a:noFill/>
          <a:ln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CDA3D-04CA-44B2-9B5B-ABB73D18B15C}"/>
              </a:ext>
            </a:extLst>
          </p:cNvPr>
          <p:cNvSpPr txBox="1"/>
          <p:nvPr/>
        </p:nvSpPr>
        <p:spPr>
          <a:xfrm>
            <a:off x="5340920" y="265500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19E26-5376-4011-B450-C01532A888E3}"/>
              </a:ext>
            </a:extLst>
          </p:cNvPr>
          <p:cNvSpPr txBox="1"/>
          <p:nvPr/>
        </p:nvSpPr>
        <p:spPr>
          <a:xfrm>
            <a:off x="10304435" y="265500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✔️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43D8C8-7B4E-4795-BBF3-930F7FA3F53D}"/>
              </a:ext>
            </a:extLst>
          </p:cNvPr>
          <p:cNvSpPr/>
          <p:nvPr/>
        </p:nvSpPr>
        <p:spPr>
          <a:xfrm>
            <a:off x="2705729" y="2546723"/>
            <a:ext cx="2453500" cy="900012"/>
          </a:xfrm>
          <a:prstGeom prst="ellipse">
            <a:avLst/>
          </a:prstGeom>
          <a:noFill/>
          <a:ln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43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1F9C-6103-4DE4-AF78-36C65ADB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à niveau C#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E6AC3-D187-42F4-96B8-45182C26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804862"/>
            <a:ext cx="7448550" cy="5248275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4084A88-7D6C-445A-A79C-6DB1FC7834F4}"/>
              </a:ext>
            </a:extLst>
          </p:cNvPr>
          <p:cNvSpPr/>
          <p:nvPr/>
        </p:nvSpPr>
        <p:spPr>
          <a:xfrm>
            <a:off x="10046779" y="1543574"/>
            <a:ext cx="363960" cy="343949"/>
          </a:xfrm>
          <a:prstGeom prst="flowChartConnector">
            <a:avLst/>
          </a:prstGeom>
          <a:solidFill>
            <a:srgbClr val="81ADB6"/>
          </a:solidFill>
          <a:ln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1</a:t>
            </a:r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D1847C2-7D45-497A-8D9D-EC96C96484B1}"/>
              </a:ext>
            </a:extLst>
          </p:cNvPr>
          <p:cNvSpPr/>
          <p:nvPr/>
        </p:nvSpPr>
        <p:spPr>
          <a:xfrm>
            <a:off x="10046779" y="2274814"/>
            <a:ext cx="363960" cy="343949"/>
          </a:xfrm>
          <a:prstGeom prst="flowChartConnector">
            <a:avLst/>
          </a:prstGeom>
          <a:solidFill>
            <a:srgbClr val="81ADB6"/>
          </a:solidFill>
          <a:ln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2</a:t>
            </a:r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170FA97-F2F5-4167-B19D-7E4F4443C10D}"/>
              </a:ext>
            </a:extLst>
          </p:cNvPr>
          <p:cNvSpPr/>
          <p:nvPr/>
        </p:nvSpPr>
        <p:spPr>
          <a:xfrm>
            <a:off x="8269711" y="4682455"/>
            <a:ext cx="363960" cy="343949"/>
          </a:xfrm>
          <a:prstGeom prst="flowChartConnector">
            <a:avLst/>
          </a:prstGeom>
          <a:solidFill>
            <a:srgbClr val="81ADB6"/>
          </a:solidFill>
          <a:ln>
            <a:solidFill>
              <a:srgbClr val="81A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3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17628D-65F4-4BB9-AD0A-8B7BBF32B1E0}"/>
              </a:ext>
            </a:extLst>
          </p:cNvPr>
          <p:cNvCxnSpPr>
            <a:cxnSpLocks/>
          </p:cNvCxnSpPr>
          <p:nvPr/>
        </p:nvCxnSpPr>
        <p:spPr>
          <a:xfrm flipH="1" flipV="1">
            <a:off x="9521505" y="1627464"/>
            <a:ext cx="444616" cy="88084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0314B1-58F4-4698-A51B-69DD3207382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295002" y="2446789"/>
            <a:ext cx="751777" cy="0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76917-227C-4A9A-ADB0-0B34EB2D962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34650" y="4854430"/>
            <a:ext cx="535061" cy="171974"/>
          </a:xfrm>
          <a:prstGeom prst="straightConnector1">
            <a:avLst/>
          </a:prstGeom>
          <a:ln w="38100">
            <a:solidFill>
              <a:srgbClr val="81AD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99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A7630-A943-433F-A9DB-93E495A4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68" y="4454688"/>
            <a:ext cx="8181975" cy="14859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3C936C-C795-4942-8F6A-02A2B007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362CB-5673-4E57-AB3A-9A9E8CE7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9457"/>
            <a:ext cx="10515600" cy="5147506"/>
          </a:xfrm>
        </p:spPr>
        <p:txBody>
          <a:bodyPr/>
          <a:lstStyle/>
          <a:p>
            <a:r>
              <a:rPr lang="fr-CA"/>
              <a:t>D’abord, assurez-vous d’avoir installé l’extension pour créer des projets « Application Web ASP.NET Core » (Assurez-vous que Core apparaisse dans le nom du type de projet !)</a:t>
            </a:r>
          </a:p>
          <a:p>
            <a:r>
              <a:rPr lang="fr-CA"/>
              <a:t>Si ce n’est pas le cas …</a:t>
            </a:r>
          </a:p>
          <a:p>
            <a:pPr lvl="1"/>
            <a:r>
              <a:rPr lang="fr-CA"/>
              <a:t>Étape 1 : Ouvrir l’installateur de Visual Studio</a:t>
            </a:r>
          </a:p>
          <a:p>
            <a:pPr lvl="2"/>
            <a:r>
              <a:rPr lang="fr-CA" b="1"/>
              <a:t> </a:t>
            </a:r>
            <a:r>
              <a:rPr lang="fr-CA" b="1">
                <a:solidFill>
                  <a:srgbClr val="81ADB6"/>
                </a:solidFill>
              </a:rPr>
              <a:t>Mettez-le à jour s’il le faut</a:t>
            </a:r>
            <a:r>
              <a:rPr lang="fr-CA"/>
              <a:t>.</a:t>
            </a:r>
          </a:p>
          <a:p>
            <a:pPr lvl="1"/>
            <a:r>
              <a:rPr lang="fr-CA"/>
              <a:t>Étape 2 : « Modifiez » Visual Studio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FDFEBC-6CA1-413C-AC34-B4D25EC6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357" y="2772013"/>
            <a:ext cx="3360711" cy="36579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C9DBE25-B6B2-4915-90D6-50A47E2810FD}"/>
              </a:ext>
            </a:extLst>
          </p:cNvPr>
          <p:cNvCxnSpPr>
            <a:cxnSpLocks/>
          </p:cNvCxnSpPr>
          <p:nvPr/>
        </p:nvCxnSpPr>
        <p:spPr>
          <a:xfrm flipH="1">
            <a:off x="9176657" y="3678060"/>
            <a:ext cx="620486" cy="979323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5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CA0FF-6DB7-45B4-BC5B-BD757E5F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Relation Client-Serveur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B23B7-F06E-4AEC-91B0-7622E814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9128760" cy="5147506"/>
          </a:xfrm>
        </p:spPr>
        <p:txBody>
          <a:bodyPr/>
          <a:lstStyle/>
          <a:p>
            <a:r>
              <a:rPr lang="fr-CA"/>
              <a:t>Langages interprétables par les navigateurs (côté </a:t>
            </a:r>
            <a:r>
              <a:rPr lang="fr-CA" b="1"/>
              <a:t>client</a:t>
            </a:r>
            <a:r>
              <a:rPr lang="fr-CA"/>
              <a:t>) :</a:t>
            </a:r>
          </a:p>
          <a:p>
            <a:pPr lvl="1"/>
            <a:r>
              <a:rPr lang="fr-CA" b="1"/>
              <a:t> </a:t>
            </a:r>
            <a:r>
              <a:rPr lang="fr-CA" b="1">
                <a:solidFill>
                  <a:schemeClr val="accent2">
                    <a:lumMod val="75000"/>
                  </a:schemeClr>
                </a:solidFill>
              </a:rPr>
              <a:t>HTML</a:t>
            </a:r>
            <a:r>
              <a:rPr lang="fr-CA"/>
              <a:t>, </a:t>
            </a:r>
            <a:r>
              <a:rPr lang="fr-CA" b="1">
                <a:solidFill>
                  <a:schemeClr val="accent5">
                    <a:lumMod val="75000"/>
                  </a:schemeClr>
                </a:solidFill>
              </a:rPr>
              <a:t>CSS</a:t>
            </a:r>
            <a:r>
              <a:rPr lang="fr-CA"/>
              <a:t>, </a:t>
            </a:r>
            <a:r>
              <a:rPr lang="fr-CA" b="1">
                <a:solidFill>
                  <a:schemeClr val="accent4">
                    <a:lumMod val="60000"/>
                    <a:lumOff val="40000"/>
                  </a:schemeClr>
                </a:solidFill>
              </a:rPr>
              <a:t>Javascript</a:t>
            </a:r>
            <a:r>
              <a:rPr lang="fr-CA"/>
              <a:t> et </a:t>
            </a:r>
            <a:r>
              <a:rPr lang="fr-CA" b="1">
                <a:hlinkClick r:id="rId2"/>
              </a:rPr>
              <a:t>Web Assembly</a:t>
            </a:r>
            <a:endParaRPr lang="fr-CA" b="1"/>
          </a:p>
          <a:p>
            <a:pPr lvl="1"/>
            <a:r>
              <a:rPr lang="fr-CA"/>
              <a:t> Pas de C#, Ruby, Java, etc. Ces langages doivent être utilisés du côté </a:t>
            </a:r>
            <a:r>
              <a:rPr lang="fr-CA" b="1"/>
              <a:t>serveur</a:t>
            </a:r>
            <a:r>
              <a:rPr lang="fr-CA"/>
              <a:t> !</a:t>
            </a:r>
          </a:p>
          <a:p>
            <a:pPr lvl="1"/>
            <a:endParaRPr lang="fr-CA"/>
          </a:p>
          <a:p>
            <a:r>
              <a:rPr lang="fr-CA"/>
              <a:t>Faiblesses des navigateurs :</a:t>
            </a:r>
          </a:p>
          <a:p>
            <a:pPr lvl="1"/>
            <a:r>
              <a:rPr lang="fr-CA"/>
              <a:t>Aucune </a:t>
            </a:r>
            <a:r>
              <a:rPr lang="fr-CA" b="1"/>
              <a:t>sécurité</a:t>
            </a:r>
            <a:r>
              <a:rPr lang="fr-CA"/>
              <a:t> du code ! (F12)</a:t>
            </a:r>
          </a:p>
          <a:p>
            <a:pPr lvl="1"/>
            <a:r>
              <a:rPr lang="fr-CA"/>
              <a:t>Peu de langages disponibles</a:t>
            </a:r>
          </a:p>
          <a:p>
            <a:pPr lvl="1"/>
            <a:endParaRPr lang="fr-CA"/>
          </a:p>
          <a:p>
            <a:r>
              <a:rPr lang="fr-CA"/>
              <a:t>Le côté serveur permettra :</a:t>
            </a:r>
          </a:p>
          <a:p>
            <a:pPr lvl="1"/>
            <a:r>
              <a:rPr lang="fr-CA"/>
              <a:t>D’utiliser n’importe quel langage.</a:t>
            </a:r>
          </a:p>
          <a:p>
            <a:pPr lvl="1"/>
            <a:r>
              <a:rPr lang="fr-CA"/>
              <a:t>D’accéder à des bases de données, sécuriser du contenu, etc.</a:t>
            </a:r>
          </a:p>
          <a:p>
            <a:pPr lvl="1"/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73B317-EAC4-4E2D-9AF9-75A2F74AF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201" y="905418"/>
            <a:ext cx="1760033" cy="11396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20FB7F-5615-4659-A496-DDED41CEB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943" y="2134405"/>
            <a:ext cx="1878874" cy="11742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AC4DC1-F9D2-43AF-BDA5-AE97094EB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489" y="2329656"/>
            <a:ext cx="922655" cy="9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3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04822-3246-4B6A-AC69-C4D77D2F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98139-AEF1-4DBB-B847-BEC95EBCA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CA" dirty="0"/>
              <a:t>Étape 3 : Attrapez et installez « ASP.NET web </a:t>
            </a:r>
            <a:r>
              <a:rPr lang="fr-CA" dirty="0" err="1"/>
              <a:t>development</a:t>
            </a:r>
            <a:r>
              <a:rPr lang="fr-CA" dirty="0"/>
              <a:t> ».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D211A0-B87C-49EB-BB03-CDA7D9ED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871" y="2090057"/>
            <a:ext cx="7645121" cy="382992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372F66D-8EDB-412C-809D-6F3C7ED28101}"/>
              </a:ext>
            </a:extLst>
          </p:cNvPr>
          <p:cNvCxnSpPr>
            <a:cxnSpLocks/>
          </p:cNvCxnSpPr>
          <p:nvPr/>
        </p:nvCxnSpPr>
        <p:spPr>
          <a:xfrm flipH="1">
            <a:off x="4153988" y="1756954"/>
            <a:ext cx="620486" cy="979323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316AB67-5BB7-4F1C-9A81-CE909D56A461}"/>
              </a:ext>
            </a:extLst>
          </p:cNvPr>
          <p:cNvCxnSpPr>
            <a:cxnSpLocks/>
          </p:cNvCxnSpPr>
          <p:nvPr/>
        </p:nvCxnSpPr>
        <p:spPr>
          <a:xfrm flipH="1">
            <a:off x="8891451" y="4783183"/>
            <a:ext cx="620486" cy="979323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41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7C7511-519D-48D4-B0FA-3AD5A038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15" y="2227731"/>
            <a:ext cx="6097878" cy="403721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1562B5-5C91-46C9-A852-DD98ACF6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7676B-60E1-4166-B8F7-0BBC10372DDA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noFill/>
          </a:ln>
        </p:spPr>
        <p:txBody>
          <a:bodyPr/>
          <a:lstStyle/>
          <a:p>
            <a:r>
              <a:rPr lang="fr-CA" dirty="0"/>
              <a:t>Nous allons maintenant pouvoir créer un nouveau projet !</a:t>
            </a:r>
          </a:p>
          <a:p>
            <a:pPr lvl="1"/>
            <a:r>
              <a:rPr lang="fr-CA" dirty="0"/>
              <a:t>Il sera de type « ASP.NET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Empty</a:t>
            </a:r>
            <a:r>
              <a:rPr lang="fr-CA" dirty="0"/>
              <a:t>»</a:t>
            </a:r>
          </a:p>
          <a:p>
            <a:pPr lvl="2"/>
            <a:r>
              <a:rPr lang="fr-CA" dirty="0"/>
              <a:t>Encore une fois, assurez-vous que « </a:t>
            </a:r>
            <a:r>
              <a:rPr lang="fr-CA" dirty="0" err="1"/>
              <a:t>Core</a:t>
            </a:r>
            <a:r>
              <a:rPr lang="fr-CA" dirty="0"/>
              <a:t> » apparaisse dans le nom !.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8BDE6E8-D4F7-4514-887F-EB9792FF8AF0}"/>
              </a:ext>
            </a:extLst>
          </p:cNvPr>
          <p:cNvCxnSpPr>
            <a:cxnSpLocks/>
          </p:cNvCxnSpPr>
          <p:nvPr/>
        </p:nvCxnSpPr>
        <p:spPr>
          <a:xfrm flipH="1">
            <a:off x="6003962" y="3429000"/>
            <a:ext cx="620486" cy="979323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64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1CB5A-7CD0-4147-94E8-1FDD1315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4768D4-BE29-4120-A0DE-36ABC76C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Nommez votre projet et choisissez un répertoire pour l’y ranger.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75EA8-607C-4C2F-8597-852D9A2B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00" y="1788122"/>
            <a:ext cx="6867525" cy="395287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1593622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FCFBD-C74B-4E98-9903-B069885A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29" y="1843525"/>
            <a:ext cx="6143625" cy="330517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D53B6-3F0D-4CCC-AB17-1C395D73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ASP.NET </a:t>
            </a:r>
            <a:r>
              <a:rPr lang="fr-CA" dirty="0" err="1"/>
              <a:t>core</a:t>
            </a:r>
            <a:endParaRPr lang="en-US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F5BB961-2425-4832-AD37-AB2C095E5D0F}"/>
              </a:ext>
            </a:extLst>
          </p:cNvPr>
          <p:cNvCxnSpPr>
            <a:cxnSpLocks/>
          </p:cNvCxnSpPr>
          <p:nvPr/>
        </p:nvCxnSpPr>
        <p:spPr>
          <a:xfrm flipH="1">
            <a:off x="4388880" y="2117681"/>
            <a:ext cx="620486" cy="979323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5">
            <a:extLst>
              <a:ext uri="{FF2B5EF4-FFF2-40B4-BE49-F238E27FC236}">
                <a16:creationId xmlns:a16="http://schemas.microsoft.com/office/drawing/2014/main" id="{80F31E69-DB7A-434A-8918-492DA489EB20}"/>
              </a:ext>
            </a:extLst>
          </p:cNvPr>
          <p:cNvCxnSpPr>
            <a:cxnSpLocks/>
          </p:cNvCxnSpPr>
          <p:nvPr/>
        </p:nvCxnSpPr>
        <p:spPr>
          <a:xfrm flipH="1">
            <a:off x="4396389" y="3542623"/>
            <a:ext cx="987065" cy="0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1F32ADD-1B8F-40A0-8C87-74FC516C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/>
          <a:p>
            <a:r>
              <a:rPr lang="fr-CA" dirty="0"/>
              <a:t>Décochez l’option « Configure for HTTPS »</a:t>
            </a:r>
          </a:p>
        </p:txBody>
      </p:sp>
    </p:spTree>
    <p:extLst>
      <p:ext uri="{BB962C8B-B14F-4D97-AF65-F5344CB8AC3E}">
        <p14:creationId xmlns:p14="http://schemas.microsoft.com/office/powerpoint/2010/main" val="129416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3F131-4FE9-461F-8FAB-58BB43C9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518" y="1593427"/>
            <a:ext cx="2852876" cy="244648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D6E768-6DD2-4482-929A-A840410C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3A9B56-B86D-4ADA-B472-AC5E09A0F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Nous avons donc notre projet de base. Il y a déjà une classe C# :</a:t>
            </a:r>
          </a:p>
          <a:p>
            <a:pPr lvl="1"/>
            <a:r>
              <a:rPr lang="fr-CA" b="1" dirty="0" err="1"/>
              <a:t>Program.cs</a:t>
            </a:r>
            <a:r>
              <a:rPr lang="fr-CA" dirty="0"/>
              <a:t> : Représente la classe « Main » / principale.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C6F84A-3EA4-4654-BA2D-D9B31D7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35" y="4520446"/>
            <a:ext cx="3848433" cy="156223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8054E02-240C-40FB-AC66-99E06A246C2F}"/>
              </a:ext>
            </a:extLst>
          </p:cNvPr>
          <p:cNvSpPr txBox="1"/>
          <p:nvPr/>
        </p:nvSpPr>
        <p:spPr>
          <a:xfrm>
            <a:off x="741977" y="2864300"/>
            <a:ext cx="7846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400" dirty="0">
                <a:solidFill>
                  <a:srgbClr val="A785B8"/>
                </a:solidFill>
              </a:rPr>
              <a:t>Si on exécute le projet, cela ouvrira une page très simple avec « </a:t>
            </a:r>
            <a:r>
              <a:rPr lang="fr-CA" sz="2400" i="1" dirty="0">
                <a:solidFill>
                  <a:srgbClr val="A785B8"/>
                </a:solidFill>
              </a:rPr>
              <a:t>Hello World! </a:t>
            </a:r>
            <a:r>
              <a:rPr lang="fr-CA" sz="2400" dirty="0">
                <a:solidFill>
                  <a:srgbClr val="A785B8"/>
                </a:solidFill>
              </a:rPr>
              <a:t>». Notez que ce n’est pas un paragraphe </a:t>
            </a:r>
            <a:r>
              <a:rPr lang="fr-CA" sz="2400" b="1" dirty="0">
                <a:solidFill>
                  <a:srgbClr val="A785B8"/>
                </a:solidFill>
              </a:rPr>
              <a:t>&lt;p&gt;</a:t>
            </a:r>
            <a:r>
              <a:rPr lang="fr-CA" sz="2400" dirty="0">
                <a:solidFill>
                  <a:srgbClr val="A785B8"/>
                </a:solidFill>
              </a:rPr>
              <a:t>, mais du </a:t>
            </a:r>
            <a:r>
              <a:rPr lang="fr-CA" sz="2400" b="1" dirty="0">
                <a:solidFill>
                  <a:srgbClr val="A785B8"/>
                </a:solidFill>
              </a:rPr>
              <a:t>simple texte</a:t>
            </a:r>
            <a:r>
              <a:rPr lang="fr-CA" sz="2400" dirty="0">
                <a:solidFill>
                  <a:srgbClr val="A785B8"/>
                </a:solidFill>
              </a:rPr>
              <a:t>, que le navigateur affiche même si ce n’est pas une page </a:t>
            </a:r>
            <a:r>
              <a:rPr lang="fr-CA" sz="2400" b="1" dirty="0">
                <a:solidFill>
                  <a:srgbClr val="A785B8"/>
                </a:solidFill>
              </a:rPr>
              <a:t>HTML </a:t>
            </a:r>
            <a:r>
              <a:rPr lang="fr-CA" sz="2400" dirty="0">
                <a:solidFill>
                  <a:srgbClr val="A785B8"/>
                </a:solidFill>
              </a:rPr>
              <a:t>conforme.</a:t>
            </a:r>
          </a:p>
          <a:p>
            <a:endParaRPr lang="fr-CA" sz="2400" dirty="0">
              <a:solidFill>
                <a:srgbClr val="A785B8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12FFA4-956F-47B1-8C51-9CB07527B096}"/>
              </a:ext>
            </a:extLst>
          </p:cNvPr>
          <p:cNvCxnSpPr>
            <a:cxnSpLocks/>
          </p:cNvCxnSpPr>
          <p:nvPr/>
        </p:nvCxnSpPr>
        <p:spPr>
          <a:xfrm>
            <a:off x="8829979" y="2920991"/>
            <a:ext cx="579078" cy="617201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F6D18-13B3-4D00-8E92-DE0A6628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7279"/>
            <a:ext cx="5048250" cy="6477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2" name="Connecteur droit avec flèche 6">
            <a:extLst>
              <a:ext uri="{FF2B5EF4-FFF2-40B4-BE49-F238E27FC236}">
                <a16:creationId xmlns:a16="http://schemas.microsoft.com/office/drawing/2014/main" id="{7DFD1352-C683-4CDC-9BD0-524D2D429F43}"/>
              </a:ext>
            </a:extLst>
          </p:cNvPr>
          <p:cNvCxnSpPr>
            <a:cxnSpLocks/>
          </p:cNvCxnSpPr>
          <p:nvPr/>
        </p:nvCxnSpPr>
        <p:spPr>
          <a:xfrm>
            <a:off x="4450856" y="4773928"/>
            <a:ext cx="579078" cy="617201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89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912D16-47C0-431B-93B2-1E6F9FD6A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Fonctionnement général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D4074-1843-4FAF-9B10-E354B5AA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6E353F-DB40-437C-8AA4-BF185B69876D}"/>
              </a:ext>
            </a:extLst>
          </p:cNvPr>
          <p:cNvSpPr txBox="1"/>
          <p:nvPr/>
        </p:nvSpPr>
        <p:spPr>
          <a:xfrm>
            <a:off x="3879669" y="1613263"/>
            <a:ext cx="389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A785B8"/>
                </a:solidFill>
              </a:rPr>
              <a:t>www.mon_site.ca/</a:t>
            </a:r>
            <a:r>
              <a:rPr lang="fr-CA" b="1">
                <a:solidFill>
                  <a:srgbClr val="A785B8"/>
                </a:solidFill>
              </a:rPr>
              <a:t>Home</a:t>
            </a:r>
            <a:r>
              <a:rPr lang="fr-CA">
                <a:solidFill>
                  <a:srgbClr val="A785B8"/>
                </a:solidFill>
              </a:rPr>
              <a:t>/</a:t>
            </a:r>
            <a:r>
              <a:rPr lang="fr-CA" b="1">
                <a:solidFill>
                  <a:srgbClr val="A785B8"/>
                </a:solidFill>
              </a:rPr>
              <a:t>Index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1BB9EF-558C-4DBB-AE8D-1FA362E8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54" y="2528431"/>
            <a:ext cx="700185" cy="73352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D6D2B75-8FD1-47FA-83AE-85F394A9F074}"/>
              </a:ext>
            </a:extLst>
          </p:cNvPr>
          <p:cNvCxnSpPr>
            <a:cxnSpLocks/>
          </p:cNvCxnSpPr>
          <p:nvPr/>
        </p:nvCxnSpPr>
        <p:spPr>
          <a:xfrm>
            <a:off x="5719782" y="1982595"/>
            <a:ext cx="0" cy="511009"/>
          </a:xfrm>
          <a:prstGeom prst="straightConnector1">
            <a:avLst/>
          </a:prstGeom>
          <a:ln w="381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4430406-9559-4F33-B8EE-5F6F57B906F9}"/>
              </a:ext>
            </a:extLst>
          </p:cNvPr>
          <p:cNvSpPr txBox="1"/>
          <p:nvPr/>
        </p:nvSpPr>
        <p:spPr>
          <a:xfrm>
            <a:off x="6096000" y="2479696"/>
            <a:ext cx="4471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A785B8"/>
                </a:solidFill>
              </a:rPr>
              <a:t>Reçoit l’</a:t>
            </a:r>
            <a:r>
              <a:rPr lang="fr-CA" sz="1600" b="1">
                <a:solidFill>
                  <a:srgbClr val="A785B8"/>
                </a:solidFill>
              </a:rPr>
              <a:t>URL</a:t>
            </a:r>
            <a:r>
              <a:rPr lang="fr-CA" sz="1600">
                <a:solidFill>
                  <a:srgbClr val="A785B8"/>
                </a:solidFill>
              </a:rPr>
              <a:t> et l’analyse.</a:t>
            </a:r>
          </a:p>
          <a:p>
            <a:r>
              <a:rPr lang="fr-CA" sz="1600" b="1">
                <a:solidFill>
                  <a:srgbClr val="A785B8"/>
                </a:solidFill>
              </a:rPr>
              <a:t>Contrôleur</a:t>
            </a:r>
            <a:r>
              <a:rPr lang="fr-CA" sz="1600">
                <a:solidFill>
                  <a:srgbClr val="A785B8"/>
                </a:solidFill>
              </a:rPr>
              <a:t> à utiliser : </a:t>
            </a:r>
            <a:r>
              <a:rPr lang="fr-CA" sz="1600" b="1">
                <a:solidFill>
                  <a:srgbClr val="F75A3B"/>
                </a:solidFill>
              </a:rPr>
              <a:t>Home</a:t>
            </a:r>
            <a:br>
              <a:rPr lang="fr-CA" sz="1600">
                <a:solidFill>
                  <a:srgbClr val="A785B8"/>
                </a:solidFill>
              </a:rPr>
            </a:br>
            <a:r>
              <a:rPr lang="fr-CA" sz="1600" b="1">
                <a:solidFill>
                  <a:srgbClr val="A785B8"/>
                </a:solidFill>
              </a:rPr>
              <a:t>Action</a:t>
            </a:r>
            <a:r>
              <a:rPr lang="fr-CA" sz="1600">
                <a:solidFill>
                  <a:srgbClr val="A785B8"/>
                </a:solidFill>
              </a:rPr>
              <a:t> à utiliser : </a:t>
            </a:r>
            <a:r>
              <a:rPr lang="fr-CA" sz="1600" b="1">
                <a:solidFill>
                  <a:srgbClr val="F75A3B"/>
                </a:solidFill>
              </a:rPr>
              <a:t>Index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C89CA14-F934-4384-BEE5-1648D1B3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69" y="3774389"/>
            <a:ext cx="1045028" cy="5872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901205-35FC-4A48-B253-FB665756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198" y="3782314"/>
            <a:ext cx="1045027" cy="5872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DC4FBD9-D0DD-4429-844A-75D14E9E6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72" y="3772676"/>
            <a:ext cx="966922" cy="59063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2392E93-772B-48DB-8095-E13F7AF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72" y="2944283"/>
            <a:ext cx="1853822" cy="92093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D0EF283-FDFC-4879-97A3-B9F9CD06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73" y="4037822"/>
            <a:ext cx="1853822" cy="173974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92D2E07-E718-4C4E-BCDB-FEBDCC69547F}"/>
              </a:ext>
            </a:extLst>
          </p:cNvPr>
          <p:cNvCxnSpPr>
            <a:cxnSpLocks/>
          </p:cNvCxnSpPr>
          <p:nvPr/>
        </p:nvCxnSpPr>
        <p:spPr>
          <a:xfrm>
            <a:off x="5691907" y="3392918"/>
            <a:ext cx="0" cy="346584"/>
          </a:xfrm>
          <a:prstGeom prst="straightConnector1">
            <a:avLst/>
          </a:prstGeom>
          <a:ln w="381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26A1909-4F59-4073-9932-32254BD60ADC}"/>
              </a:ext>
            </a:extLst>
          </p:cNvPr>
          <p:cNvCxnSpPr>
            <a:cxnSpLocks/>
          </p:cNvCxnSpPr>
          <p:nvPr/>
        </p:nvCxnSpPr>
        <p:spPr>
          <a:xfrm>
            <a:off x="6096000" y="3392918"/>
            <a:ext cx="899160" cy="346584"/>
          </a:xfrm>
          <a:prstGeom prst="straightConnector1">
            <a:avLst/>
          </a:prstGeom>
          <a:ln w="381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974C72A-2BA8-4CF7-B755-A8193458F58B}"/>
              </a:ext>
            </a:extLst>
          </p:cNvPr>
          <p:cNvCxnSpPr>
            <a:cxnSpLocks/>
          </p:cNvCxnSpPr>
          <p:nvPr/>
        </p:nvCxnSpPr>
        <p:spPr>
          <a:xfrm flipH="1">
            <a:off x="4274500" y="3400170"/>
            <a:ext cx="891643" cy="339332"/>
          </a:xfrm>
          <a:prstGeom prst="straightConnector1">
            <a:avLst/>
          </a:prstGeom>
          <a:ln w="38100">
            <a:solidFill>
              <a:srgbClr val="F75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844EDDA1-68B3-4FBB-BF6F-446014572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060" y="5014288"/>
            <a:ext cx="493561" cy="49916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2E3F127-ADA6-4A0E-8323-FC2F85A6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719" y="5005463"/>
            <a:ext cx="493561" cy="49916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550EA27-FF6D-494A-B7CE-AB2807A9D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804" y="5021407"/>
            <a:ext cx="493561" cy="49916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89A87D1-56E9-4786-9AE9-7096FD52B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4428" y="4995152"/>
            <a:ext cx="493561" cy="49916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CD109A3-2D5E-4002-BAAF-40B775CA6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44" y="5562691"/>
            <a:ext cx="911420" cy="156563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35DC0EE-02F7-45F0-8E16-E25EF1D87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543" y="5562691"/>
            <a:ext cx="1211913" cy="156563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46B4748-2A51-4DB0-80C0-97119E0D50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834" y="5562691"/>
            <a:ext cx="899160" cy="16234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CC26765D-70B8-444E-B5EE-BED8C4FCD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652" y="5562690"/>
            <a:ext cx="911420" cy="156563"/>
          </a:xfrm>
          <a:prstGeom prst="rect">
            <a:avLst/>
          </a:prstGeom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6D5141CF-3760-49DA-9EC5-2F5F1BA074D8}"/>
              </a:ext>
            </a:extLst>
          </p:cNvPr>
          <p:cNvCxnSpPr>
            <a:cxnSpLocks/>
          </p:cNvCxnSpPr>
          <p:nvPr/>
        </p:nvCxnSpPr>
        <p:spPr>
          <a:xfrm flipH="1">
            <a:off x="5667533" y="4415977"/>
            <a:ext cx="2261" cy="522908"/>
          </a:xfrm>
          <a:prstGeom prst="straightConnector1">
            <a:avLst/>
          </a:prstGeom>
          <a:ln w="381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9E6609C-723B-4802-AD66-FC3FDE895358}"/>
              </a:ext>
            </a:extLst>
          </p:cNvPr>
          <p:cNvCxnSpPr>
            <a:cxnSpLocks/>
          </p:cNvCxnSpPr>
          <p:nvPr/>
        </p:nvCxnSpPr>
        <p:spPr>
          <a:xfrm flipH="1">
            <a:off x="7331208" y="4434968"/>
            <a:ext cx="2261" cy="522908"/>
          </a:xfrm>
          <a:prstGeom prst="straightConnector1">
            <a:avLst/>
          </a:prstGeom>
          <a:ln w="381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FA27597-FC76-44B7-88D4-80281803D774}"/>
              </a:ext>
            </a:extLst>
          </p:cNvPr>
          <p:cNvCxnSpPr>
            <a:cxnSpLocks/>
          </p:cNvCxnSpPr>
          <p:nvPr/>
        </p:nvCxnSpPr>
        <p:spPr>
          <a:xfrm>
            <a:off x="4004854" y="4448140"/>
            <a:ext cx="181792" cy="490745"/>
          </a:xfrm>
          <a:prstGeom prst="straightConnector1">
            <a:avLst/>
          </a:prstGeom>
          <a:ln w="381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56833B7-2EA1-44F6-8244-E32F8F140F07}"/>
              </a:ext>
            </a:extLst>
          </p:cNvPr>
          <p:cNvCxnSpPr>
            <a:cxnSpLocks/>
          </p:cNvCxnSpPr>
          <p:nvPr/>
        </p:nvCxnSpPr>
        <p:spPr>
          <a:xfrm flipH="1">
            <a:off x="3293989" y="4454182"/>
            <a:ext cx="462710" cy="484703"/>
          </a:xfrm>
          <a:prstGeom prst="straightConnector1">
            <a:avLst/>
          </a:prstGeom>
          <a:ln w="38100">
            <a:solidFill>
              <a:srgbClr val="F75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33D7278-9D5D-42B9-9ADF-2B812B5A3AF2}"/>
              </a:ext>
            </a:extLst>
          </p:cNvPr>
          <p:cNvSpPr/>
          <p:nvPr/>
        </p:nvSpPr>
        <p:spPr>
          <a:xfrm>
            <a:off x="2620637" y="5005463"/>
            <a:ext cx="988408" cy="772099"/>
          </a:xfrm>
          <a:prstGeom prst="rect">
            <a:avLst/>
          </a:prstGeom>
          <a:noFill/>
          <a:ln w="28575">
            <a:solidFill>
              <a:srgbClr val="F75A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5B8A10E-2ED5-439E-BDC2-E338E2E5C1BC}"/>
              </a:ext>
            </a:extLst>
          </p:cNvPr>
          <p:cNvSpPr txBox="1"/>
          <p:nvPr/>
        </p:nvSpPr>
        <p:spPr>
          <a:xfrm>
            <a:off x="1748738" y="5893803"/>
            <a:ext cx="297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A785B8"/>
                </a:solidFill>
              </a:rPr>
              <a:t>C’est cette page web qu’on affiche !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86777CEB-CA14-47E8-BF77-DC3CD43617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9097" y="878031"/>
            <a:ext cx="3629532" cy="54300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F51E7E08-D4D5-4FA1-A84D-DB96221D6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94575" y="1520568"/>
            <a:ext cx="924054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9A3E7-B85E-496E-B689-5423A81421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0401" y="3085324"/>
            <a:ext cx="9620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59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ED72E-5E26-42CC-8783-0E9545F5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522B3A-C1D5-4342-8BA2-B2E3F7C3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Nous allons faire quelques modifications à la structure de notre projet.</a:t>
            </a:r>
          </a:p>
          <a:p>
            <a:pPr lvl="1"/>
            <a:r>
              <a:rPr lang="fr-CA" dirty="0"/>
              <a:t>D’abord, copiez-collez le code situé dans le fichier « </a:t>
            </a:r>
            <a:r>
              <a:rPr lang="fr-CA" b="1" dirty="0"/>
              <a:t>startup_2w5.cs </a:t>
            </a:r>
            <a:r>
              <a:rPr lang="fr-CA" dirty="0"/>
              <a:t>» et remplacez tout le code présent dans la classe </a:t>
            </a:r>
            <a:r>
              <a:rPr lang="fr-CA" b="1" dirty="0" err="1"/>
              <a:t>Program.cs</a:t>
            </a:r>
            <a:r>
              <a:rPr lang="fr-CA" dirty="0"/>
              <a:t> de votre projet.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Nous allons aborder le fonctionnement de ce code plus loin.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511F4-579A-4C8A-1D01-1E6B4915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13" y="2646483"/>
            <a:ext cx="5286375" cy="3033713"/>
          </a:xfrm>
          <a:prstGeom prst="rect">
            <a:avLst/>
          </a:prstGeom>
          <a:ln w="28575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2935688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8F9D2-677B-4E60-9105-334C9954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307E6-A1BA-4403-92B7-458BFD218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Ensuite, nous allons ajouter 3 dossiers / namespaces à notre projet.</a:t>
            </a:r>
          </a:p>
          <a:p>
            <a:pPr lvl="1"/>
            <a:r>
              <a:rPr lang="fr-CA"/>
              <a:t>Ils doivent être nommés « </a:t>
            </a:r>
            <a:r>
              <a:rPr lang="fr-CA" b="1"/>
              <a:t>Models</a:t>
            </a:r>
            <a:r>
              <a:rPr lang="fr-CA"/>
              <a:t> », « </a:t>
            </a:r>
            <a:r>
              <a:rPr lang="fr-CA" b="1"/>
              <a:t>Views</a:t>
            </a:r>
            <a:r>
              <a:rPr lang="fr-CA"/>
              <a:t> » et « </a:t>
            </a:r>
            <a:r>
              <a:rPr lang="fr-CA" b="1"/>
              <a:t>Controllers</a:t>
            </a:r>
            <a:r>
              <a:rPr lang="fr-CA"/>
              <a:t> », en référence bien sûr au patron de conception MVC.</a:t>
            </a:r>
          </a:p>
          <a:p>
            <a:pPr lvl="1"/>
            <a:r>
              <a:rPr lang="fr-CA"/>
              <a:t>Faites un clic-droit sur votre projet pour ajouter des dossiers.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C78175-194C-4AB8-9255-4A1CEEFF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54" y="2729458"/>
            <a:ext cx="5311600" cy="309398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17770F-6AEE-4230-914E-2F037336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09" y="2729458"/>
            <a:ext cx="3418260" cy="54381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FB3F33-B6D3-4BBE-8186-52C2F7373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709" y="3814977"/>
            <a:ext cx="3418260" cy="200846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2E9B507-0F61-4189-A968-5E91846BC87E}"/>
              </a:ext>
            </a:extLst>
          </p:cNvPr>
          <p:cNvSpPr/>
          <p:nvPr/>
        </p:nvSpPr>
        <p:spPr>
          <a:xfrm>
            <a:off x="950323" y="2792359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D21417-6007-4787-A085-7C325E8C8CD6}"/>
              </a:ext>
            </a:extLst>
          </p:cNvPr>
          <p:cNvSpPr/>
          <p:nvPr/>
        </p:nvSpPr>
        <p:spPr>
          <a:xfrm>
            <a:off x="10815421" y="3983256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2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200465-5A0F-4F6E-90BF-CA9DECA58CE8}"/>
              </a:ext>
            </a:extLst>
          </p:cNvPr>
          <p:cNvSpPr/>
          <p:nvPr/>
        </p:nvSpPr>
        <p:spPr>
          <a:xfrm>
            <a:off x="948458" y="4714776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7453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06179-EDC8-4392-94B5-977924D7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1D49E8-ED0D-467C-B1C3-5B37DBFD9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Ajoutons une classe au dossier « </a:t>
            </a:r>
            <a:r>
              <a:rPr lang="fr-CA" b="1"/>
              <a:t>Controllers</a:t>
            </a:r>
            <a:r>
              <a:rPr lang="fr-CA"/>
              <a:t> ».</a:t>
            </a:r>
          </a:p>
          <a:p>
            <a:pPr lvl="1"/>
            <a:r>
              <a:rPr lang="fr-CA"/>
              <a:t>Faites un clic-droit sur le dossier et « </a:t>
            </a:r>
            <a:r>
              <a:rPr lang="fr-CA" b="1"/>
              <a:t>Ajouter</a:t>
            </a:r>
            <a:r>
              <a:rPr lang="fr-CA"/>
              <a:t> » un « </a:t>
            </a:r>
            <a:r>
              <a:rPr lang="fr-CA" b="1"/>
              <a:t>Contrôleur</a:t>
            </a:r>
            <a:r>
              <a:rPr lang="fr-CA"/>
              <a:t>…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139CC9-4FBA-4703-BF61-19C9133D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5" y="2499954"/>
            <a:ext cx="5128704" cy="298729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03F0F5-E905-418A-9D59-49DC3C94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53" y="2481155"/>
            <a:ext cx="5212532" cy="126503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A4238B-FDD9-40DE-989E-2B4C037B6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53" y="4861943"/>
            <a:ext cx="5989839" cy="61727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CCF6795-26DC-4ACA-81D3-328B2B904FDB}"/>
              </a:ext>
            </a:extLst>
          </p:cNvPr>
          <p:cNvSpPr txBox="1"/>
          <p:nvPr/>
        </p:nvSpPr>
        <p:spPr>
          <a:xfrm>
            <a:off x="5973653" y="3847011"/>
            <a:ext cx="580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400">
                <a:solidFill>
                  <a:srgbClr val="A785B8"/>
                </a:solidFill>
              </a:rPr>
              <a:t>On va prendre le modèle « </a:t>
            </a:r>
            <a:r>
              <a:rPr lang="fr-CA" sz="2400" b="1">
                <a:solidFill>
                  <a:srgbClr val="A785B8"/>
                </a:solidFill>
              </a:rPr>
              <a:t>Vide </a:t>
            </a:r>
            <a:r>
              <a:rPr lang="fr-CA" sz="2400">
                <a:solidFill>
                  <a:srgbClr val="A785B8"/>
                </a:solidFill>
              </a:rPr>
              <a:t>».</a:t>
            </a:r>
          </a:p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400">
                <a:solidFill>
                  <a:srgbClr val="A785B8"/>
                </a:solidFill>
              </a:rPr>
              <a:t>Nommez-le « </a:t>
            </a:r>
            <a:r>
              <a:rPr lang="fr-CA" sz="2400" b="1">
                <a:solidFill>
                  <a:srgbClr val="A785B8"/>
                </a:solidFill>
              </a:rPr>
              <a:t>HomeController.cs </a:t>
            </a:r>
            <a:r>
              <a:rPr lang="fr-CA" sz="2400">
                <a:solidFill>
                  <a:srgbClr val="A785B8"/>
                </a:solidFill>
              </a:rPr>
              <a:t>».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86E5DB6-EB40-41B3-AAE6-300FCA455311}"/>
              </a:ext>
            </a:extLst>
          </p:cNvPr>
          <p:cNvSpPr/>
          <p:nvPr/>
        </p:nvSpPr>
        <p:spPr>
          <a:xfrm>
            <a:off x="548665" y="2006332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C78EED5-B591-4A2F-9857-47074B1F7D44}"/>
              </a:ext>
            </a:extLst>
          </p:cNvPr>
          <p:cNvSpPr/>
          <p:nvPr/>
        </p:nvSpPr>
        <p:spPr>
          <a:xfrm>
            <a:off x="10717450" y="1962318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2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0463C88-2733-401D-BD9A-EB8AFA8F0A13}"/>
              </a:ext>
            </a:extLst>
          </p:cNvPr>
          <p:cNvSpPr/>
          <p:nvPr/>
        </p:nvSpPr>
        <p:spPr>
          <a:xfrm>
            <a:off x="11545481" y="4351964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1469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92B98-436A-4D16-8F46-5B26CEF9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CC29D-047D-4F48-AB9C-F854CBCF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Dans la classe </a:t>
            </a:r>
            <a:r>
              <a:rPr lang="fr-CA" b="1"/>
              <a:t>HomeController.cs</a:t>
            </a:r>
            <a:r>
              <a:rPr lang="fr-CA"/>
              <a:t>, nous avons déjà ceci 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r>
              <a:rPr lang="fr-CA"/>
              <a:t>Lorsque l’action « </a:t>
            </a:r>
            <a:r>
              <a:rPr lang="fr-CA" b="1"/>
              <a:t>Index</a:t>
            </a:r>
            <a:r>
              <a:rPr lang="fr-CA"/>
              <a:t> » est appelée, on retourne … « </a:t>
            </a:r>
            <a:r>
              <a:rPr lang="fr-CA" b="1"/>
              <a:t>View() </a:t>
            </a:r>
            <a:r>
              <a:rPr lang="fr-CA"/>
              <a:t>»… voyons voir ce que ça implique…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6DF522-5881-4BC2-BFEC-ECF9151C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2" y="1693208"/>
            <a:ext cx="4867688" cy="22125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71052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CA0FF-6DB7-45B4-BC5B-BD757E5F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Relation Client-Serveur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B23B7-F06E-4AEC-91B0-7622E814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 Application Web côté serveur</a:t>
            </a:r>
          </a:p>
          <a:p>
            <a:pPr lvl="1"/>
            <a:r>
              <a:rPr lang="fr-CA" dirty="0"/>
              <a:t>Peut être écrite avec plusieurs langages et un </a:t>
            </a:r>
            <a:r>
              <a:rPr lang="fr-CA" dirty="0" err="1"/>
              <a:t>framework</a:t>
            </a:r>
            <a:r>
              <a:rPr lang="fr-CA" dirty="0"/>
              <a:t> : </a:t>
            </a:r>
            <a:r>
              <a:rPr lang="fr-CA" b="1" dirty="0"/>
              <a:t>C#</a:t>
            </a:r>
            <a:r>
              <a:rPr lang="fr-CA" dirty="0"/>
              <a:t> (ASP.NET </a:t>
            </a:r>
            <a:r>
              <a:rPr lang="fr-CA" dirty="0" err="1"/>
              <a:t>core</a:t>
            </a:r>
            <a:r>
              <a:rPr lang="fr-CA" dirty="0"/>
              <a:t>), </a:t>
            </a:r>
            <a:r>
              <a:rPr lang="fr-CA" b="1" dirty="0"/>
              <a:t>Ruby</a:t>
            </a:r>
            <a:r>
              <a:rPr lang="fr-CA" dirty="0"/>
              <a:t> (Ruby on Rails), </a:t>
            </a:r>
            <a:r>
              <a:rPr lang="fr-CA" b="1" dirty="0"/>
              <a:t>Java</a:t>
            </a:r>
            <a:r>
              <a:rPr lang="fr-CA" dirty="0"/>
              <a:t> (Spring), </a:t>
            </a:r>
            <a:r>
              <a:rPr lang="fr-CA" b="1" dirty="0"/>
              <a:t>Python</a:t>
            </a:r>
            <a:r>
              <a:rPr lang="fr-CA" dirty="0"/>
              <a:t> (Django), </a:t>
            </a:r>
            <a:r>
              <a:rPr lang="fr-CA" b="1" dirty="0"/>
              <a:t>PHP</a:t>
            </a:r>
            <a:r>
              <a:rPr lang="fr-CA" dirty="0"/>
              <a:t> (</a:t>
            </a:r>
            <a:r>
              <a:rPr lang="fr-CA" dirty="0" err="1"/>
              <a:t>Symphony</a:t>
            </a:r>
            <a:r>
              <a:rPr lang="fr-CA" dirty="0"/>
              <a:t>), etc.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Écoutent les </a:t>
            </a:r>
            <a:r>
              <a:rPr lang="fr-CA" b="1" dirty="0"/>
              <a:t>requêtes</a:t>
            </a:r>
            <a:r>
              <a:rPr lang="fr-CA" dirty="0"/>
              <a:t> reçues (GET / POST) :</a:t>
            </a:r>
          </a:p>
          <a:p>
            <a:pPr lvl="2"/>
            <a:r>
              <a:rPr lang="fr-CA" dirty="0"/>
              <a:t>site.ca/produit</a:t>
            </a:r>
          </a:p>
          <a:p>
            <a:pPr lvl="2"/>
            <a:r>
              <a:rPr lang="fr-CA" dirty="0"/>
              <a:t>site.ca/produit/4</a:t>
            </a:r>
          </a:p>
          <a:p>
            <a:pPr lvl="1"/>
            <a:r>
              <a:rPr lang="fr-CA" dirty="0"/>
              <a:t>Émettent des </a:t>
            </a:r>
            <a:r>
              <a:rPr lang="fr-CA" b="1" dirty="0"/>
              <a:t>réponses </a:t>
            </a:r>
            <a:r>
              <a:rPr lang="fr-CA" dirty="0"/>
              <a:t>à ces requêtes :</a:t>
            </a:r>
          </a:p>
          <a:p>
            <a:pPr lvl="2"/>
            <a:r>
              <a:rPr lang="fr-CA" dirty="0"/>
              <a:t>Afficher une liste de produits</a:t>
            </a:r>
          </a:p>
          <a:p>
            <a:pPr lvl="2"/>
            <a:r>
              <a:rPr lang="fr-CA" dirty="0"/>
              <a:t>Afficher un produit spécifique</a:t>
            </a:r>
          </a:p>
          <a:p>
            <a:pPr lvl="2"/>
            <a:r>
              <a:rPr lang="fr-CA" dirty="0"/>
              <a:t>Modifier ou supprimer un produit</a:t>
            </a:r>
          </a:p>
          <a:p>
            <a:pPr lvl="2"/>
            <a:r>
              <a:rPr lang="fr-CA" dirty="0"/>
              <a:t>Fournir un fichier statique (page Web, image, PDF, etc.)</a:t>
            </a:r>
          </a:p>
          <a:p>
            <a:pPr lvl="1"/>
            <a:r>
              <a:rPr lang="fr-CA" dirty="0"/>
              <a:t>Gèrent l’</a:t>
            </a:r>
            <a:r>
              <a:rPr lang="fr-CA" b="1" dirty="0"/>
              <a:t>accès</a:t>
            </a:r>
            <a:r>
              <a:rPr lang="fr-CA" dirty="0"/>
              <a:t> aux ressources :</a:t>
            </a:r>
          </a:p>
          <a:p>
            <a:pPr lvl="2"/>
            <a:r>
              <a:rPr lang="fr-CA" dirty="0"/>
              <a:t>Communiquer avec une base de données</a:t>
            </a:r>
          </a:p>
          <a:p>
            <a:pPr lvl="2"/>
            <a:r>
              <a:rPr lang="fr-CA" dirty="0"/>
              <a:t>Communiquer avec un serveur courriel</a:t>
            </a:r>
          </a:p>
          <a:p>
            <a:pPr lvl="2"/>
            <a:r>
              <a:rPr lang="fr-CA" dirty="0"/>
              <a:t>Valider l’identité d’un utilisateur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E487ED-EAF8-4101-B607-64EB497A3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23" y="5219394"/>
            <a:ext cx="1504406" cy="8123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1A0510-CBCF-465A-9493-55572D2F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354" y="5126451"/>
            <a:ext cx="982848" cy="11334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EF3EAEE-45BC-4B5C-995B-ABFD1F72D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57" y="3943630"/>
            <a:ext cx="827314" cy="82731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3EF3BEE-C989-4B18-8438-59129655F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2" y="4110793"/>
            <a:ext cx="1356842" cy="5122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4DD276F-F698-471E-8841-BA8770BB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587" y="2254394"/>
            <a:ext cx="2344785" cy="131995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98F67DB-A27B-4951-BC0C-A21BBA3BB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453" y="2438415"/>
            <a:ext cx="1168649" cy="88038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F86C4E0-09AB-4E4B-8C26-100DFE54522E}"/>
              </a:ext>
            </a:extLst>
          </p:cNvPr>
          <p:cNvSpPr txBox="1"/>
          <p:nvPr/>
        </p:nvSpPr>
        <p:spPr>
          <a:xfrm>
            <a:off x="4846321" y="2802523"/>
            <a:ext cx="333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8080BB"/>
                </a:solidFill>
              </a:rPr>
              <a:t>Une URL est une forme de requête !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B39CE25-016C-4662-9308-7736B94BF10B}"/>
              </a:ext>
            </a:extLst>
          </p:cNvPr>
          <p:cNvCxnSpPr/>
          <p:nvPr/>
        </p:nvCxnSpPr>
        <p:spPr>
          <a:xfrm flipH="1">
            <a:off x="3984171" y="2971800"/>
            <a:ext cx="783772" cy="0"/>
          </a:xfrm>
          <a:prstGeom prst="straightConnector1">
            <a:avLst/>
          </a:prstGeom>
          <a:ln w="57150">
            <a:solidFill>
              <a:srgbClr val="808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590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053F6A-AC38-4220-B7DA-AD35DCBB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4" y="1978394"/>
            <a:ext cx="4353603" cy="1813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9E7631-994B-4C0A-BAD5-9485CA81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B5A167-CD80-42E5-9F33-56615D76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Analysons un peu le fonctionnement de la fonction « </a:t>
            </a:r>
            <a:r>
              <a:rPr lang="en-US" sz="1800" dirty="0" err="1">
                <a:solidFill>
                  <a:srgbClr val="B681AE"/>
                </a:solidFill>
                <a:latin typeface="Cascadia Mono" panose="020B0609020000020004" pitchFamily="49" charset="0"/>
              </a:rPr>
              <a:t>UseEndpoints</a:t>
            </a:r>
            <a:r>
              <a:rPr lang="fr-CA" dirty="0"/>
              <a:t> » dans « </a:t>
            </a:r>
            <a:r>
              <a:rPr lang="fr-CA" b="1" dirty="0" err="1"/>
              <a:t>Program.cs</a:t>
            </a:r>
            <a:r>
              <a:rPr lang="fr-CA" b="1" dirty="0"/>
              <a:t> </a:t>
            </a:r>
            <a:r>
              <a:rPr lang="fr-CA" dirty="0"/>
              <a:t>»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r>
              <a:rPr lang="fr-CA" dirty="0"/>
              <a:t>Lorsque notre application Web est lancée, on s’attend à recevoir un certain </a:t>
            </a:r>
            <a:r>
              <a:rPr lang="fr-CA" b="1" dirty="0">
                <a:solidFill>
                  <a:srgbClr val="8197B6"/>
                </a:solidFill>
              </a:rPr>
              <a:t>pattern</a:t>
            </a:r>
            <a:r>
              <a:rPr lang="fr-CA" dirty="0"/>
              <a:t>… qui est en fait un </a:t>
            </a:r>
            <a:r>
              <a:rPr lang="fr-CA" b="1" dirty="0"/>
              <a:t>suffixe</a:t>
            </a:r>
            <a:r>
              <a:rPr lang="fr-CA" dirty="0"/>
              <a:t> pour l’</a:t>
            </a:r>
            <a:r>
              <a:rPr lang="fr-CA" b="1" dirty="0"/>
              <a:t>URL</a:t>
            </a:r>
            <a:r>
              <a:rPr lang="fr-CA" dirty="0"/>
              <a:t> </a:t>
            </a:r>
          </a:p>
          <a:p>
            <a:pPr lvl="2"/>
            <a:r>
              <a:rPr lang="fr-CA" dirty="0"/>
              <a:t> </a:t>
            </a:r>
            <a:r>
              <a:rPr lang="fr-CA" b="1" dirty="0"/>
              <a:t>Ex</a:t>
            </a:r>
            <a:r>
              <a:rPr lang="fr-CA" dirty="0"/>
              <a:t> : mon_site.ca/</a:t>
            </a:r>
            <a:r>
              <a:rPr lang="fr-CA" dirty="0" err="1"/>
              <a:t>controller</a:t>
            </a:r>
            <a:r>
              <a:rPr lang="fr-CA" dirty="0"/>
              <a:t>/action/id</a:t>
            </a:r>
            <a:endParaRPr lang="fr-CA" b="1" dirty="0"/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75A3B"/>
                </a:solidFill>
              </a:rPr>
              <a:t>{</a:t>
            </a:r>
            <a:r>
              <a:rPr lang="fr-CA" b="1" dirty="0" err="1">
                <a:solidFill>
                  <a:srgbClr val="F75A3B"/>
                </a:solidFill>
              </a:rPr>
              <a:t>controller</a:t>
            </a:r>
            <a:r>
              <a:rPr lang="fr-CA" b="1" dirty="0">
                <a:solidFill>
                  <a:srgbClr val="F75A3B"/>
                </a:solidFill>
              </a:rPr>
              <a:t>} </a:t>
            </a:r>
            <a:r>
              <a:rPr lang="fr-CA" dirty="0"/>
              <a:t>/ </a:t>
            </a:r>
            <a:r>
              <a:rPr lang="fr-CA" b="1" dirty="0">
                <a:solidFill>
                  <a:srgbClr val="DDAB5B"/>
                </a:solidFill>
              </a:rPr>
              <a:t>{action} </a:t>
            </a:r>
            <a:r>
              <a:rPr lang="fr-CA" dirty="0"/>
              <a:t>/ </a:t>
            </a:r>
            <a:r>
              <a:rPr lang="fr-CA" b="1" dirty="0">
                <a:solidFill>
                  <a:srgbClr val="81ADB6"/>
                </a:solidFill>
              </a:rPr>
              <a:t>{id optionnel}</a:t>
            </a:r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5142F-C4A1-4A8C-B7D6-42A83900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16" y="2290906"/>
            <a:ext cx="5788216" cy="106875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BC702F-94DD-43DE-B184-1A7FF26F0687}"/>
              </a:ext>
            </a:extLst>
          </p:cNvPr>
          <p:cNvSpPr/>
          <p:nvPr/>
        </p:nvSpPr>
        <p:spPr>
          <a:xfrm>
            <a:off x="993714" y="3313209"/>
            <a:ext cx="1894114" cy="339634"/>
          </a:xfrm>
          <a:prstGeom prst="rect">
            <a:avLst/>
          </a:prstGeom>
          <a:noFill/>
          <a:ln w="28575">
            <a:solidFill>
              <a:srgbClr val="A785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C97D74-EC37-4B6B-AD3E-D8B0BF180EC9}"/>
              </a:ext>
            </a:extLst>
          </p:cNvPr>
          <p:cNvCxnSpPr/>
          <p:nvPr/>
        </p:nvCxnSpPr>
        <p:spPr>
          <a:xfrm flipV="1">
            <a:off x="3611880" y="3010989"/>
            <a:ext cx="1894114" cy="418011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BE0A0B3-5A6B-4060-88BB-CE0C3D61510B}"/>
              </a:ext>
            </a:extLst>
          </p:cNvPr>
          <p:cNvSpPr txBox="1"/>
          <p:nvPr/>
        </p:nvSpPr>
        <p:spPr>
          <a:xfrm>
            <a:off x="231289" y="5849433"/>
            <a:ext cx="518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F75A3B"/>
                </a:solidFill>
              </a:rPr>
              <a:t>Nom de la classe « Controller » à utiliser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FAFAB4-2FBA-4836-8A5E-6FA3683FBBAB}"/>
              </a:ext>
            </a:extLst>
          </p:cNvPr>
          <p:cNvSpPr txBox="1"/>
          <p:nvPr/>
        </p:nvSpPr>
        <p:spPr>
          <a:xfrm>
            <a:off x="4813623" y="5838525"/>
            <a:ext cx="486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DDAB5B"/>
                </a:solidFill>
              </a:rPr>
              <a:t>Nom de la méthode « d’action » à utiliser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D02048-F14A-45AB-B457-244DC5EA8CAE}"/>
              </a:ext>
            </a:extLst>
          </p:cNvPr>
          <p:cNvSpPr txBox="1"/>
          <p:nvPr/>
        </p:nvSpPr>
        <p:spPr>
          <a:xfrm>
            <a:off x="8049935" y="4874474"/>
            <a:ext cx="345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81ADB6"/>
                </a:solidFill>
              </a:rPr>
              <a:t>Nous reviendrons plus tard au concept d’id…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872A2F-139F-42E5-AD00-3C7DE4032829}"/>
              </a:ext>
            </a:extLst>
          </p:cNvPr>
          <p:cNvCxnSpPr>
            <a:cxnSpLocks/>
          </p:cNvCxnSpPr>
          <p:nvPr/>
        </p:nvCxnSpPr>
        <p:spPr>
          <a:xfrm flipH="1">
            <a:off x="2651760" y="5336177"/>
            <a:ext cx="174152" cy="502348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3B57181-9D7C-4D18-AE14-CE99C7313A19}"/>
              </a:ext>
            </a:extLst>
          </p:cNvPr>
          <p:cNvCxnSpPr>
            <a:cxnSpLocks/>
          </p:cNvCxnSpPr>
          <p:nvPr/>
        </p:nvCxnSpPr>
        <p:spPr>
          <a:xfrm>
            <a:off x="4356677" y="5336177"/>
            <a:ext cx="456946" cy="492366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E1FAA37-E148-44FD-B5F7-82CF9C52DBC0}"/>
              </a:ext>
            </a:extLst>
          </p:cNvPr>
          <p:cNvCxnSpPr>
            <a:cxnSpLocks/>
          </p:cNvCxnSpPr>
          <p:nvPr/>
        </p:nvCxnSpPr>
        <p:spPr>
          <a:xfrm>
            <a:off x="6501202" y="5144704"/>
            <a:ext cx="1265058" cy="0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175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931EC-5FDC-4DED-8D08-472E42D1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52794-0428-47E8-8728-58D490AE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697"/>
            <a:ext cx="10515600" cy="3538266"/>
          </a:xfrm>
        </p:spPr>
        <p:txBody>
          <a:bodyPr/>
          <a:lstStyle/>
          <a:p>
            <a:r>
              <a:rPr lang="fr-CA"/>
              <a:t> Si le </a:t>
            </a:r>
            <a:r>
              <a:rPr lang="fr-CA" b="1">
                <a:solidFill>
                  <a:srgbClr val="8197B6"/>
                </a:solidFill>
              </a:rPr>
              <a:t>pattern</a:t>
            </a:r>
            <a:r>
              <a:rPr lang="fr-CA"/>
              <a:t> est </a:t>
            </a:r>
            <a:r>
              <a:rPr lang="fr-CA" b="1"/>
              <a:t>vide</a:t>
            </a:r>
            <a:r>
              <a:rPr lang="fr-CA"/>
              <a:t>, on utilise le pattern </a:t>
            </a:r>
            <a:r>
              <a:rPr lang="fr-CA" b="1">
                <a:solidFill>
                  <a:srgbClr val="F75A3B"/>
                </a:solidFill>
              </a:rPr>
              <a:t>Home</a:t>
            </a:r>
            <a:r>
              <a:rPr lang="fr-CA"/>
              <a:t>/</a:t>
            </a:r>
            <a:r>
              <a:rPr lang="fr-CA" b="1">
                <a:solidFill>
                  <a:srgbClr val="DDAB5B"/>
                </a:solidFill>
              </a:rPr>
              <a:t>Index</a:t>
            </a:r>
            <a:r>
              <a:rPr lang="fr-CA"/>
              <a:t> par défaut.</a:t>
            </a:r>
          </a:p>
          <a:p>
            <a:pPr lvl="1"/>
            <a:r>
              <a:rPr lang="fr-CA"/>
              <a:t>Cela signifie qu’on utilisera l’action </a:t>
            </a:r>
            <a:r>
              <a:rPr lang="fr-CA" b="1">
                <a:solidFill>
                  <a:srgbClr val="DDAB5B"/>
                </a:solidFill>
              </a:rPr>
              <a:t>Index() </a:t>
            </a:r>
            <a:r>
              <a:rPr lang="fr-CA"/>
              <a:t>du contrôleur </a:t>
            </a:r>
            <a:r>
              <a:rPr lang="fr-CA" b="1">
                <a:solidFill>
                  <a:srgbClr val="F75A3B"/>
                </a:solidFill>
              </a:rPr>
              <a:t>HomeController</a:t>
            </a:r>
            <a:r>
              <a:rPr lang="fr-CA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A251E2-4655-4659-804B-AE95F06F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13" y="1082591"/>
            <a:ext cx="5788216" cy="106875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A88186-88D3-4101-B70B-F5E777C09100}"/>
              </a:ext>
            </a:extLst>
          </p:cNvPr>
          <p:cNvSpPr txBox="1"/>
          <p:nvPr/>
        </p:nvSpPr>
        <p:spPr>
          <a:xfrm>
            <a:off x="4284619" y="2210356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F75A3B"/>
                </a:solidFill>
              </a:rPr>
              <a:t>{controller} </a:t>
            </a:r>
            <a:r>
              <a:rPr lang="fr-CA"/>
              <a:t>/ </a:t>
            </a:r>
            <a:r>
              <a:rPr lang="fr-CA" b="1">
                <a:solidFill>
                  <a:srgbClr val="DDAB5B"/>
                </a:solidFill>
              </a:rPr>
              <a:t>{action} </a:t>
            </a:r>
            <a:r>
              <a:rPr lang="fr-CA"/>
              <a:t>/ </a:t>
            </a:r>
            <a:r>
              <a:rPr lang="fr-CA" b="1">
                <a:solidFill>
                  <a:srgbClr val="81ADB6"/>
                </a:solidFill>
              </a:rPr>
              <a:t>{id optionnelle}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289DB0-B4EB-415B-BEB5-CFBDBD9E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792" y="3964377"/>
            <a:ext cx="4867688" cy="22125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20B3CA-0FEF-444B-983B-FDB7DF51FDB1}"/>
              </a:ext>
            </a:extLst>
          </p:cNvPr>
          <p:cNvCxnSpPr>
            <a:cxnSpLocks/>
          </p:cNvCxnSpPr>
          <p:nvPr/>
        </p:nvCxnSpPr>
        <p:spPr>
          <a:xfrm>
            <a:off x="6396847" y="3552838"/>
            <a:ext cx="1773970" cy="141104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74938B3-D0F1-44A1-9689-48DDF69D9114}"/>
              </a:ext>
            </a:extLst>
          </p:cNvPr>
          <p:cNvCxnSpPr>
            <a:cxnSpLocks/>
          </p:cNvCxnSpPr>
          <p:nvPr/>
        </p:nvCxnSpPr>
        <p:spPr>
          <a:xfrm flipH="1">
            <a:off x="8254636" y="3489293"/>
            <a:ext cx="419104" cy="703884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44DF275-147A-4426-B24F-6835B6F1D334}"/>
              </a:ext>
            </a:extLst>
          </p:cNvPr>
          <p:cNvSpPr txBox="1"/>
          <p:nvPr/>
        </p:nvSpPr>
        <p:spPr>
          <a:xfrm>
            <a:off x="1381799" y="3911441"/>
            <a:ext cx="4192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La classe </a:t>
            </a:r>
            <a:r>
              <a:rPr lang="fr-CA" sz="2000" b="1">
                <a:solidFill>
                  <a:srgbClr val="A785B8"/>
                </a:solidFill>
              </a:rPr>
              <a:t>HomeController</a:t>
            </a:r>
            <a:r>
              <a:rPr lang="fr-CA" sz="2000">
                <a:solidFill>
                  <a:srgbClr val="A785B8"/>
                </a:solidFill>
              </a:rPr>
              <a:t> que nous venons de créer contient donc la </a:t>
            </a:r>
            <a:r>
              <a:rPr lang="fr-CA" sz="2000" b="1">
                <a:solidFill>
                  <a:srgbClr val="A785B8"/>
                </a:solidFill>
              </a:rPr>
              <a:t>fonction</a:t>
            </a:r>
            <a:r>
              <a:rPr lang="fr-CA" sz="2000">
                <a:solidFill>
                  <a:srgbClr val="A785B8"/>
                </a:solidFill>
              </a:rPr>
              <a:t> de la page par défaut / page d’accueil à appeler pour notre application Web !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F485E2-FB05-47AB-B36D-62D92648A59C}"/>
              </a:ext>
            </a:extLst>
          </p:cNvPr>
          <p:cNvSpPr txBox="1"/>
          <p:nvPr/>
        </p:nvSpPr>
        <p:spPr>
          <a:xfrm>
            <a:off x="1381799" y="5729356"/>
            <a:ext cx="419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Qu’est-ce que </a:t>
            </a:r>
            <a:r>
              <a:rPr lang="fr-CA" sz="2000" b="1" i="1">
                <a:solidFill>
                  <a:srgbClr val="A785B8"/>
                </a:solidFill>
              </a:rPr>
              <a:t>View() </a:t>
            </a:r>
            <a:r>
              <a:rPr lang="fr-CA" sz="2000">
                <a:solidFill>
                  <a:srgbClr val="A785B8"/>
                </a:solidFill>
              </a:rPr>
              <a:t>… ?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51D3D6A-B6B2-4B2D-A756-A26647562D04}"/>
              </a:ext>
            </a:extLst>
          </p:cNvPr>
          <p:cNvCxnSpPr>
            <a:cxnSpLocks/>
          </p:cNvCxnSpPr>
          <p:nvPr/>
        </p:nvCxnSpPr>
        <p:spPr>
          <a:xfrm flipV="1">
            <a:off x="4221483" y="5729356"/>
            <a:ext cx="2395943" cy="154674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82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125AB-222F-40FA-B4BC-8CF856DB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98AF82-4EA5-4FA4-A371-F597EF4F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64" y="813196"/>
            <a:ext cx="8250071" cy="5601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24A79C-5E07-4A8A-BB3A-F03D041BA2E2}"/>
              </a:ext>
            </a:extLst>
          </p:cNvPr>
          <p:cNvSpPr txBox="1"/>
          <p:nvPr/>
        </p:nvSpPr>
        <p:spPr>
          <a:xfrm>
            <a:off x="1970964" y="3665989"/>
            <a:ext cx="1082179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fr-CA" sz="1400" dirty="0" err="1"/>
              <a:t>Program.cs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1896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931EC-5FDC-4DED-8D08-472E42D1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52794-0428-47E8-8728-58D490AE4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Lançons notre application avec ce code dans </a:t>
            </a:r>
            <a:r>
              <a:rPr lang="fr-CA" b="1"/>
              <a:t>HomeController.cs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8F1459-2930-4551-91FE-7F9DFCE4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60" y="1631173"/>
            <a:ext cx="4926963" cy="143859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8EEDB4-5548-42FD-BF64-1735D5D8EB14}"/>
              </a:ext>
            </a:extLst>
          </p:cNvPr>
          <p:cNvSpPr txBox="1"/>
          <p:nvPr/>
        </p:nvSpPr>
        <p:spPr>
          <a:xfrm>
            <a:off x="8552217" y="1699855"/>
            <a:ext cx="3720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On retourne du contenu </a:t>
            </a:r>
            <a:r>
              <a:rPr lang="fr-CA" sz="2000" b="1">
                <a:solidFill>
                  <a:srgbClr val="A785B8"/>
                </a:solidFill>
              </a:rPr>
              <a:t>brut</a:t>
            </a:r>
            <a:r>
              <a:rPr lang="fr-CA" sz="2000">
                <a:solidFill>
                  <a:srgbClr val="A785B8"/>
                </a:solidFill>
              </a:rPr>
              <a:t> plutôt qu’une </a:t>
            </a:r>
            <a:r>
              <a:rPr lang="fr-CA" sz="2000" b="1">
                <a:solidFill>
                  <a:srgbClr val="A785B8"/>
                </a:solidFill>
              </a:rPr>
              <a:t>View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4D53C7A-04F3-45FC-A366-8193FBBE44A0}"/>
              </a:ext>
            </a:extLst>
          </p:cNvPr>
          <p:cNvCxnSpPr>
            <a:cxnSpLocks/>
          </p:cNvCxnSpPr>
          <p:nvPr/>
        </p:nvCxnSpPr>
        <p:spPr>
          <a:xfrm flipH="1">
            <a:off x="6531429" y="1945579"/>
            <a:ext cx="2020788" cy="608210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D137D39-DC13-4463-AA0F-D2F49204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1" y="3388336"/>
            <a:ext cx="3838044" cy="134394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8A59D6-D05D-497E-A454-C8E69A8B6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15" y="4901130"/>
            <a:ext cx="4900085" cy="134885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7C7FDD1-6AD1-44AA-805F-705CFC1A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005" y="2081899"/>
            <a:ext cx="1597661" cy="53714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DEF7794-DB65-461F-AC75-D0AA9C9244EF}"/>
              </a:ext>
            </a:extLst>
          </p:cNvPr>
          <p:cNvSpPr txBox="1"/>
          <p:nvPr/>
        </p:nvSpPr>
        <p:spPr>
          <a:xfrm>
            <a:off x="5668591" y="3323863"/>
            <a:ext cx="5933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Un </a:t>
            </a:r>
            <a:r>
              <a:rPr lang="fr-CA" sz="2000" b="1">
                <a:solidFill>
                  <a:srgbClr val="A785B8"/>
                </a:solidFill>
              </a:rPr>
              <a:t>numéro de port </a:t>
            </a:r>
            <a:r>
              <a:rPr lang="fr-CA" sz="2000">
                <a:solidFill>
                  <a:srgbClr val="A785B8"/>
                </a:solidFill>
              </a:rPr>
              <a:t>est choisi semi-aléatoirement (Ici, 5000, par exemple) et notre application est lancée dans le navigateur par défaut.</a:t>
            </a:r>
            <a:endParaRPr lang="fr-CA" sz="2000" b="1">
              <a:solidFill>
                <a:srgbClr val="A785B8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2AB231-45D3-414B-AB2C-B830F5A3FE0C}"/>
              </a:ext>
            </a:extLst>
          </p:cNvPr>
          <p:cNvSpPr txBox="1"/>
          <p:nvPr/>
        </p:nvSpPr>
        <p:spPr>
          <a:xfrm>
            <a:off x="1148123" y="4897157"/>
            <a:ext cx="5154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Notez que si on met « </a:t>
            </a:r>
            <a:r>
              <a:rPr lang="fr-CA" sz="2000" b="1">
                <a:solidFill>
                  <a:srgbClr val="A785B8"/>
                </a:solidFill>
              </a:rPr>
              <a:t>/Home/Index </a:t>
            </a:r>
            <a:r>
              <a:rPr lang="fr-CA" sz="2000">
                <a:solidFill>
                  <a:srgbClr val="A785B8"/>
                </a:solidFill>
              </a:rPr>
              <a:t>» dans l’</a:t>
            </a:r>
            <a:r>
              <a:rPr lang="fr-CA" sz="2000" b="1">
                <a:solidFill>
                  <a:srgbClr val="A785B8"/>
                </a:solidFill>
              </a:rPr>
              <a:t>URL</a:t>
            </a:r>
            <a:r>
              <a:rPr lang="fr-CA" sz="2000">
                <a:solidFill>
                  <a:srgbClr val="A785B8"/>
                </a:solidFill>
              </a:rPr>
              <a:t>, ça ne change rien … puisque c’est déjà la </a:t>
            </a:r>
            <a:r>
              <a:rPr lang="fr-CA" sz="2000" b="1" i="1">
                <a:solidFill>
                  <a:srgbClr val="A785B8"/>
                </a:solidFill>
              </a:rPr>
              <a:t>route</a:t>
            </a:r>
            <a:r>
              <a:rPr lang="fr-CA" sz="2000">
                <a:solidFill>
                  <a:srgbClr val="A785B8"/>
                </a:solidFill>
              </a:rPr>
              <a:t> choisie </a:t>
            </a:r>
            <a:r>
              <a:rPr lang="fr-CA" sz="2000" b="1">
                <a:solidFill>
                  <a:srgbClr val="A785B8"/>
                </a:solidFill>
              </a:rPr>
              <a:t>par défaut </a:t>
            </a:r>
            <a:r>
              <a:rPr lang="fr-CA" sz="2000">
                <a:solidFill>
                  <a:srgbClr val="A785B8"/>
                </a:solidFill>
              </a:rPr>
              <a:t>!</a:t>
            </a:r>
            <a:endParaRPr lang="fr-CA" sz="2000" b="1">
              <a:solidFill>
                <a:srgbClr val="A785B8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8C17642-A450-4522-82FB-F7057AA12017}"/>
              </a:ext>
            </a:extLst>
          </p:cNvPr>
          <p:cNvCxnSpPr>
            <a:cxnSpLocks/>
          </p:cNvCxnSpPr>
          <p:nvPr/>
        </p:nvCxnSpPr>
        <p:spPr>
          <a:xfrm flipV="1">
            <a:off x="10084525" y="5510977"/>
            <a:ext cx="393174" cy="468332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8BA02A-E513-4BB4-B74A-D114E3C369C0}"/>
              </a:ext>
            </a:extLst>
          </p:cNvPr>
          <p:cNvCxnSpPr>
            <a:cxnSpLocks/>
          </p:cNvCxnSpPr>
          <p:nvPr/>
        </p:nvCxnSpPr>
        <p:spPr>
          <a:xfrm flipH="1" flipV="1">
            <a:off x="4673438" y="3890478"/>
            <a:ext cx="388419" cy="449048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72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931EC-5FDC-4DED-8D08-472E42D1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52794-0428-47E8-8728-58D490AE4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Pour retourner une </a:t>
            </a:r>
            <a:r>
              <a:rPr lang="fr-CA" b="1"/>
              <a:t>page Web</a:t>
            </a:r>
            <a:r>
              <a:rPr lang="fr-CA"/>
              <a:t> plutôt que du </a:t>
            </a:r>
            <a:r>
              <a:rPr lang="fr-CA" b="1"/>
              <a:t>contenu brut</a:t>
            </a:r>
            <a:r>
              <a:rPr lang="fr-CA"/>
              <a:t>, on doit retourner une « </a:t>
            </a:r>
            <a:r>
              <a:rPr lang="fr-CA" b="1"/>
              <a:t>View</a:t>
            </a:r>
            <a:r>
              <a:rPr lang="fr-CA"/>
              <a:t> ». </a:t>
            </a:r>
          </a:p>
          <a:p>
            <a:pPr lvl="1"/>
            <a:r>
              <a:rPr lang="fr-CA"/>
              <a:t>Par défaut, une méthode d’action va retourner la vue avec le nom correspondant dans le dossier / namespace « Views » qu’on a créé plus tôt.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14D314-68F9-4363-B83C-9CEB75C3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06" y="2955902"/>
            <a:ext cx="4867688" cy="221258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E80E5C7-60FA-4FBF-A8DE-573247F8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91" y="2969751"/>
            <a:ext cx="2786287" cy="285879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49C4E75-BCC7-471A-BD4E-A2935DB432D6}"/>
              </a:ext>
            </a:extLst>
          </p:cNvPr>
          <p:cNvCxnSpPr>
            <a:cxnSpLocks/>
          </p:cNvCxnSpPr>
          <p:nvPr/>
        </p:nvCxnSpPr>
        <p:spPr>
          <a:xfrm>
            <a:off x="3540034" y="3587980"/>
            <a:ext cx="4950823" cy="1179963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46709BC-6B87-4DCC-B59B-D39DE32B2590}"/>
              </a:ext>
            </a:extLst>
          </p:cNvPr>
          <p:cNvCxnSpPr>
            <a:cxnSpLocks/>
          </p:cNvCxnSpPr>
          <p:nvPr/>
        </p:nvCxnSpPr>
        <p:spPr>
          <a:xfrm>
            <a:off x="4389120" y="4304211"/>
            <a:ext cx="4506686" cy="666206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364A28C-ED37-40B5-AB34-18A0BC1AD35F}"/>
              </a:ext>
            </a:extLst>
          </p:cNvPr>
          <p:cNvSpPr txBox="1"/>
          <p:nvPr/>
        </p:nvSpPr>
        <p:spPr>
          <a:xfrm>
            <a:off x="1047206" y="5370868"/>
            <a:ext cx="589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On va donc devoir créer ce sous-dossier et ce fichier ! (Prochaine diapositive)</a:t>
            </a:r>
            <a:endParaRPr lang="fr-CA" sz="2000" b="1">
              <a:solidFill>
                <a:srgbClr val="A78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6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7701C-DFC3-470E-A511-BF6EE6E0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B2155-F4A6-4D11-B6F2-3722BC9BB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Ajoutons une classe au dossier « Views ».</a:t>
            </a:r>
          </a:p>
          <a:p>
            <a:pPr lvl="1"/>
            <a:r>
              <a:rPr lang="fr-CA"/>
              <a:t>Ouvrez la classe </a:t>
            </a:r>
            <a:r>
              <a:rPr lang="fr-CA" b="1"/>
              <a:t>HomeController.cs</a:t>
            </a:r>
            <a:r>
              <a:rPr lang="fr-CA"/>
              <a:t>, et faites un clic-droit sur la fonction « </a:t>
            </a:r>
            <a:r>
              <a:rPr lang="fr-CA" b="1"/>
              <a:t>Index() </a:t>
            </a:r>
            <a:r>
              <a:rPr lang="fr-CA"/>
              <a:t>» pour « </a:t>
            </a:r>
            <a:r>
              <a:rPr lang="fr-CA" b="1"/>
              <a:t>Ajouter une vue </a:t>
            </a:r>
            <a:r>
              <a:rPr lang="fr-CA"/>
              <a:t>».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EBC64-8E50-4D1A-9942-4F502CBA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3" y="2696846"/>
            <a:ext cx="3939881" cy="262150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7EEEA2-EA67-452A-842B-9E9DD162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27" y="2696846"/>
            <a:ext cx="4454240" cy="309716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C71D3B-4CCE-4E7F-AA32-604A24A55579}"/>
              </a:ext>
            </a:extLst>
          </p:cNvPr>
          <p:cNvSpPr txBox="1"/>
          <p:nvPr/>
        </p:nvSpPr>
        <p:spPr>
          <a:xfrm>
            <a:off x="4730880" y="2721114"/>
            <a:ext cx="2484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>
                <a:solidFill>
                  <a:srgbClr val="A785B8"/>
                </a:solidFill>
              </a:rPr>
              <a:t>On va prendre le modèle « </a:t>
            </a:r>
            <a:r>
              <a:rPr lang="fr-CA" sz="2000" b="1">
                <a:solidFill>
                  <a:srgbClr val="A785B8"/>
                </a:solidFill>
              </a:rPr>
              <a:t>Vide </a:t>
            </a:r>
            <a:r>
              <a:rPr lang="fr-CA" sz="2000">
                <a:solidFill>
                  <a:srgbClr val="A785B8"/>
                </a:solidFill>
              </a:rPr>
              <a:t>».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69A5F72-9FC5-4EE7-B70C-10D627BE52AC}"/>
              </a:ext>
            </a:extLst>
          </p:cNvPr>
          <p:cNvSpPr/>
          <p:nvPr/>
        </p:nvSpPr>
        <p:spPr>
          <a:xfrm>
            <a:off x="522333" y="2203224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52C7803-ACE8-42E7-AC25-33C586C243FB}"/>
              </a:ext>
            </a:extLst>
          </p:cNvPr>
          <p:cNvSpPr/>
          <p:nvPr/>
        </p:nvSpPr>
        <p:spPr>
          <a:xfrm>
            <a:off x="11251656" y="2175713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51620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413D1-7DD5-4272-BC31-4146E56C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7B44FB-F83C-427E-A47C-28D5F74DF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Nommez votre vue « </a:t>
            </a:r>
            <a:r>
              <a:rPr lang="fr-CA" b="1"/>
              <a:t>Index.cshtml </a:t>
            </a:r>
            <a:r>
              <a:rPr lang="fr-CA"/>
              <a:t>». Son nom doit correspondre au nom de la fonction avec laquelle on a créé la vue. (Ici, c’était </a:t>
            </a:r>
            <a:r>
              <a:rPr lang="fr-CA" b="1"/>
              <a:t>Index</a:t>
            </a:r>
            <a:r>
              <a:rPr lang="fr-CA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97546-05A0-4E9F-BB1A-15F65496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51" y="2381924"/>
            <a:ext cx="4712192" cy="3281974"/>
          </a:xfrm>
          <a:prstGeom prst="rect">
            <a:avLst/>
          </a:prstGeom>
          <a:solidFill>
            <a:srgbClr val="A785B8"/>
          </a:solidFill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737FB3-22E2-4AF8-B15D-C4E9C085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99" y="2990053"/>
            <a:ext cx="3444538" cy="183657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A0C3BE7-4DC6-40CA-A65C-DFC05BBF68FD}"/>
              </a:ext>
            </a:extLst>
          </p:cNvPr>
          <p:cNvSpPr/>
          <p:nvPr/>
        </p:nvSpPr>
        <p:spPr>
          <a:xfrm>
            <a:off x="1219051" y="1868859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3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F74F103-FACC-4C5D-976B-44A3B62152E8}"/>
              </a:ext>
            </a:extLst>
          </p:cNvPr>
          <p:cNvCxnSpPr>
            <a:cxnSpLocks/>
          </p:cNvCxnSpPr>
          <p:nvPr/>
        </p:nvCxnSpPr>
        <p:spPr>
          <a:xfrm flipH="1">
            <a:off x="2413897" y="4797958"/>
            <a:ext cx="407680" cy="617201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9F11D2D-E634-4EB7-BB65-66267398DB61}"/>
              </a:ext>
            </a:extLst>
          </p:cNvPr>
          <p:cNvCxnSpPr>
            <a:cxnSpLocks/>
          </p:cNvCxnSpPr>
          <p:nvPr/>
        </p:nvCxnSpPr>
        <p:spPr>
          <a:xfrm flipH="1">
            <a:off x="5179614" y="4911170"/>
            <a:ext cx="407680" cy="617201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2FB5165-61B0-46E5-A79E-C1483FEFD8C3}"/>
              </a:ext>
            </a:extLst>
          </p:cNvPr>
          <p:cNvSpPr txBox="1"/>
          <p:nvPr/>
        </p:nvSpPr>
        <p:spPr>
          <a:xfrm>
            <a:off x="6777375" y="1844273"/>
            <a:ext cx="47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>
                <a:solidFill>
                  <a:srgbClr val="A785B8"/>
                </a:solidFill>
              </a:rPr>
              <a:t>Vous aurez ensuite un fichier </a:t>
            </a:r>
            <a:r>
              <a:rPr lang="fr-CA" sz="2000" b="1">
                <a:solidFill>
                  <a:srgbClr val="A785B8"/>
                </a:solidFill>
              </a:rPr>
              <a:t>Index.cshtml </a:t>
            </a:r>
            <a:r>
              <a:rPr lang="fr-CA" sz="2000">
                <a:solidFill>
                  <a:srgbClr val="A785B8"/>
                </a:solidFill>
              </a:rPr>
              <a:t>dans lequel vous pouvez rédiger une page HTML à votre goût !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BAFE15B-B5C1-469D-85E1-54E89BBE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217" y="5677724"/>
            <a:ext cx="2034716" cy="56392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FB82108-FDF3-4CF8-B984-61F42A68E85D}"/>
              </a:ext>
            </a:extLst>
          </p:cNvPr>
          <p:cNvSpPr txBox="1"/>
          <p:nvPr/>
        </p:nvSpPr>
        <p:spPr>
          <a:xfrm>
            <a:off x="6777375" y="4956012"/>
            <a:ext cx="47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>
                <a:solidFill>
                  <a:srgbClr val="A785B8"/>
                </a:solidFill>
              </a:rPr>
              <a:t>Notre vue sera classée dans un dossier qui porte le nom du </a:t>
            </a:r>
            <a:r>
              <a:rPr lang="fr-CA" sz="2000" b="1">
                <a:solidFill>
                  <a:srgbClr val="A785B8"/>
                </a:solidFill>
              </a:rPr>
              <a:t>contrôleur</a:t>
            </a:r>
            <a:r>
              <a:rPr lang="fr-CA" sz="2000">
                <a:solidFill>
                  <a:srgbClr val="A785B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97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844E1-FB98-49FF-83DF-B178CC2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ASP.NET </a:t>
            </a:r>
            <a:r>
              <a:rPr lang="fr-CA" dirty="0" err="1"/>
              <a:t>core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AAC787-6796-434E-80D9-6B9493D9D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Testons notre première vue </a:t>
            </a:r>
            <a:r>
              <a:rPr lang="fr-CA" b="1"/>
              <a:t>Index.cshtml </a:t>
            </a:r>
            <a:r>
              <a:rPr lang="fr-CA"/>
              <a:t>!</a:t>
            </a:r>
          </a:p>
          <a:p>
            <a:pPr lvl="1"/>
            <a:r>
              <a:rPr lang="fr-CA" b="1"/>
              <a:t>.cshtml</a:t>
            </a:r>
            <a:r>
              <a:rPr lang="fr-CA"/>
              <a:t> correspond à C# - HTML.</a:t>
            </a:r>
          </a:p>
          <a:p>
            <a:pPr lvl="1"/>
            <a:r>
              <a:rPr lang="fr-CA"/>
              <a:t>Il ne faut pas oublier de modifier notre fonction Index() pour qu’elle retourne la vue qui lui correspond.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E04320-8283-4FE5-8B69-0706D0DB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86" y="3145178"/>
            <a:ext cx="2807294" cy="91606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FF5BC7-E190-478C-AB93-77DC08717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02" y="2908984"/>
            <a:ext cx="5082980" cy="197375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1385A97-F7E7-445C-8E1B-6E329613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9" y="2368340"/>
            <a:ext cx="1699407" cy="44199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D607C3-9937-48B3-8208-41E72BC95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729" y="2753850"/>
            <a:ext cx="1478408" cy="29720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ADFC96F-6678-4DA0-A849-9A438019A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29" y="4324053"/>
            <a:ext cx="4343776" cy="185944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B4150DC-8C15-4F5E-BA98-257AB4309220}"/>
              </a:ext>
            </a:extLst>
          </p:cNvPr>
          <p:cNvSpPr txBox="1"/>
          <p:nvPr/>
        </p:nvSpPr>
        <p:spPr>
          <a:xfrm>
            <a:off x="4681492" y="5221343"/>
            <a:ext cx="74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Ci-gauche, le résultat quand on lance l’application. Notez que vous devez </a:t>
            </a:r>
            <a:r>
              <a:rPr lang="fr-CA" sz="2000" b="1">
                <a:solidFill>
                  <a:srgbClr val="A785B8"/>
                </a:solidFill>
              </a:rPr>
              <a:t>arrêter</a:t>
            </a:r>
            <a:r>
              <a:rPr lang="fr-CA" sz="2000">
                <a:solidFill>
                  <a:srgbClr val="A785B8"/>
                </a:solidFill>
              </a:rPr>
              <a:t> et </a:t>
            </a:r>
            <a:r>
              <a:rPr lang="fr-CA" sz="2000" b="1">
                <a:solidFill>
                  <a:srgbClr val="A785B8"/>
                </a:solidFill>
              </a:rPr>
              <a:t>relancer</a:t>
            </a:r>
            <a:r>
              <a:rPr lang="fr-CA" sz="2000">
                <a:solidFill>
                  <a:srgbClr val="A785B8"/>
                </a:solidFill>
              </a:rPr>
              <a:t> l’application pour que des </a:t>
            </a:r>
            <a:r>
              <a:rPr lang="fr-CA" sz="2000" b="1">
                <a:solidFill>
                  <a:srgbClr val="A785B8"/>
                </a:solidFill>
              </a:rPr>
              <a:t>modifications prennent effet</a:t>
            </a:r>
            <a:r>
              <a:rPr lang="fr-CA" sz="2000">
                <a:solidFill>
                  <a:srgbClr val="A785B8"/>
                </a:solidFill>
              </a:rPr>
              <a:t>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857B87A-2028-41C9-84D8-72B8325FB5CA}"/>
              </a:ext>
            </a:extLst>
          </p:cNvPr>
          <p:cNvCxnSpPr>
            <a:cxnSpLocks/>
          </p:cNvCxnSpPr>
          <p:nvPr/>
        </p:nvCxnSpPr>
        <p:spPr>
          <a:xfrm>
            <a:off x="3866605" y="3734071"/>
            <a:ext cx="1802675" cy="0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0F1EA11-CAB8-4AF1-B8D2-8C0B303FA3F6}"/>
              </a:ext>
            </a:extLst>
          </p:cNvPr>
          <p:cNvCxnSpPr>
            <a:cxnSpLocks/>
          </p:cNvCxnSpPr>
          <p:nvPr/>
        </p:nvCxnSpPr>
        <p:spPr>
          <a:xfrm flipH="1">
            <a:off x="3866605" y="4454705"/>
            <a:ext cx="1723844" cy="79906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13675F4D-15F3-4D43-A702-F4FDB4DB4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564" y="1079113"/>
            <a:ext cx="823031" cy="25910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293664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5F58-ABD2-6C0F-BB38-D99F45F5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AF5FF-C549-41FC-46F2-DA600436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Chargement à chaud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0C5A4-100C-C70C-4A4E-44849025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729" y="1645006"/>
            <a:ext cx="62960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FAD238-623B-5272-7261-D0C0E533F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20" y="3426181"/>
            <a:ext cx="7620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85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AA04-BA3D-4D70-BFE2-4F3F050E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ASP.NET </a:t>
            </a:r>
            <a:r>
              <a:rPr lang="fr-CA" dirty="0" err="1"/>
              <a:t>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8C60-6EB4-4BDC-8FD0-8B99CAA12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Note : pour le moment, nous allons laisser vide la section du haut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09C42-589A-444D-A6E2-21900E1A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87" y="1750983"/>
            <a:ext cx="9896475" cy="2219325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60F8174-4252-4632-BBCD-F83F4EA5776C}"/>
              </a:ext>
            </a:extLst>
          </p:cNvPr>
          <p:cNvSpPr/>
          <p:nvPr/>
        </p:nvSpPr>
        <p:spPr>
          <a:xfrm rot="10965911">
            <a:off x="10131061" y="1986997"/>
            <a:ext cx="355436" cy="697702"/>
          </a:xfrm>
          <a:custGeom>
            <a:avLst/>
            <a:gdLst>
              <a:gd name="connsiteX0" fmla="*/ 355436 w 355436"/>
              <a:gd name="connsiteY0" fmla="*/ 697702 h 697702"/>
              <a:gd name="connsiteX1" fmla="*/ 177718 w 355436"/>
              <a:gd name="connsiteY1" fmla="*/ 668084 h 697702"/>
              <a:gd name="connsiteX2" fmla="*/ 177718 w 355436"/>
              <a:gd name="connsiteY2" fmla="*/ 378469 h 697702"/>
              <a:gd name="connsiteX3" fmla="*/ 0 w 355436"/>
              <a:gd name="connsiteY3" fmla="*/ 348851 h 697702"/>
              <a:gd name="connsiteX4" fmla="*/ 177718 w 355436"/>
              <a:gd name="connsiteY4" fmla="*/ 319233 h 697702"/>
              <a:gd name="connsiteX5" fmla="*/ 177718 w 355436"/>
              <a:gd name="connsiteY5" fmla="*/ 29618 h 697702"/>
              <a:gd name="connsiteX6" fmla="*/ 355436 w 355436"/>
              <a:gd name="connsiteY6" fmla="*/ 0 h 697702"/>
              <a:gd name="connsiteX7" fmla="*/ 355436 w 355436"/>
              <a:gd name="connsiteY7" fmla="*/ 341874 h 697702"/>
              <a:gd name="connsiteX8" fmla="*/ 355436 w 355436"/>
              <a:gd name="connsiteY8" fmla="*/ 697702 h 697702"/>
              <a:gd name="connsiteX0" fmla="*/ 355436 w 355436"/>
              <a:gd name="connsiteY0" fmla="*/ 697702 h 697702"/>
              <a:gd name="connsiteX1" fmla="*/ 177718 w 355436"/>
              <a:gd name="connsiteY1" fmla="*/ 668084 h 697702"/>
              <a:gd name="connsiteX2" fmla="*/ 177718 w 355436"/>
              <a:gd name="connsiteY2" fmla="*/ 378469 h 697702"/>
              <a:gd name="connsiteX3" fmla="*/ 0 w 355436"/>
              <a:gd name="connsiteY3" fmla="*/ 348851 h 697702"/>
              <a:gd name="connsiteX4" fmla="*/ 177718 w 355436"/>
              <a:gd name="connsiteY4" fmla="*/ 319233 h 697702"/>
              <a:gd name="connsiteX5" fmla="*/ 177718 w 355436"/>
              <a:gd name="connsiteY5" fmla="*/ 29618 h 697702"/>
              <a:gd name="connsiteX6" fmla="*/ 355436 w 355436"/>
              <a:gd name="connsiteY6" fmla="*/ 0 h 6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36" h="697702" stroke="0" extrusionOk="0">
                <a:moveTo>
                  <a:pt x="355436" y="697702"/>
                </a:moveTo>
                <a:cubicBezTo>
                  <a:pt x="255955" y="697330"/>
                  <a:pt x="172919" y="685200"/>
                  <a:pt x="177718" y="668084"/>
                </a:cubicBezTo>
                <a:cubicBezTo>
                  <a:pt x="156720" y="531403"/>
                  <a:pt x="193019" y="461966"/>
                  <a:pt x="177718" y="378469"/>
                </a:cubicBezTo>
                <a:cubicBezTo>
                  <a:pt x="189058" y="370553"/>
                  <a:pt x="102019" y="331580"/>
                  <a:pt x="0" y="348851"/>
                </a:cubicBezTo>
                <a:cubicBezTo>
                  <a:pt x="95452" y="347351"/>
                  <a:pt x="176626" y="336251"/>
                  <a:pt x="177718" y="319233"/>
                </a:cubicBezTo>
                <a:cubicBezTo>
                  <a:pt x="167946" y="179310"/>
                  <a:pt x="183245" y="149845"/>
                  <a:pt x="177718" y="29618"/>
                </a:cubicBezTo>
                <a:cubicBezTo>
                  <a:pt x="174635" y="12948"/>
                  <a:pt x="273883" y="-7155"/>
                  <a:pt x="355436" y="0"/>
                </a:cubicBezTo>
                <a:cubicBezTo>
                  <a:pt x="382634" y="76712"/>
                  <a:pt x="334790" y="260567"/>
                  <a:pt x="355436" y="341874"/>
                </a:cubicBezTo>
                <a:cubicBezTo>
                  <a:pt x="376082" y="423181"/>
                  <a:pt x="355380" y="554739"/>
                  <a:pt x="355436" y="697702"/>
                </a:cubicBezTo>
                <a:close/>
              </a:path>
              <a:path w="355436" h="697702" fill="none" extrusionOk="0">
                <a:moveTo>
                  <a:pt x="355436" y="697702"/>
                </a:moveTo>
                <a:cubicBezTo>
                  <a:pt x="255235" y="696038"/>
                  <a:pt x="177399" y="683750"/>
                  <a:pt x="177718" y="668084"/>
                </a:cubicBezTo>
                <a:cubicBezTo>
                  <a:pt x="170630" y="570684"/>
                  <a:pt x="177796" y="451410"/>
                  <a:pt x="177718" y="378469"/>
                </a:cubicBezTo>
                <a:cubicBezTo>
                  <a:pt x="169727" y="371064"/>
                  <a:pt x="92398" y="349767"/>
                  <a:pt x="0" y="348851"/>
                </a:cubicBezTo>
                <a:cubicBezTo>
                  <a:pt x="98665" y="351640"/>
                  <a:pt x="177631" y="337726"/>
                  <a:pt x="177718" y="319233"/>
                </a:cubicBezTo>
                <a:cubicBezTo>
                  <a:pt x="171232" y="189717"/>
                  <a:pt x="184924" y="93029"/>
                  <a:pt x="177718" y="29618"/>
                </a:cubicBezTo>
                <a:cubicBezTo>
                  <a:pt x="173715" y="13153"/>
                  <a:pt x="246404" y="-4929"/>
                  <a:pt x="355436" y="0"/>
                </a:cubicBezTo>
              </a:path>
              <a:path w="355436" h="697702" fill="none" stroke="0" extrusionOk="0">
                <a:moveTo>
                  <a:pt x="355436" y="697702"/>
                </a:moveTo>
                <a:cubicBezTo>
                  <a:pt x="259421" y="694527"/>
                  <a:pt x="177259" y="685825"/>
                  <a:pt x="177718" y="668084"/>
                </a:cubicBezTo>
                <a:cubicBezTo>
                  <a:pt x="175828" y="591317"/>
                  <a:pt x="200630" y="502159"/>
                  <a:pt x="177718" y="378469"/>
                </a:cubicBezTo>
                <a:cubicBezTo>
                  <a:pt x="168128" y="367064"/>
                  <a:pt x="122013" y="347495"/>
                  <a:pt x="0" y="348851"/>
                </a:cubicBezTo>
                <a:cubicBezTo>
                  <a:pt x="97207" y="348592"/>
                  <a:pt x="178532" y="333254"/>
                  <a:pt x="177718" y="319233"/>
                </a:cubicBezTo>
                <a:cubicBezTo>
                  <a:pt x="143230" y="247213"/>
                  <a:pt x="211620" y="171582"/>
                  <a:pt x="177718" y="29618"/>
                </a:cubicBezTo>
                <a:cubicBezTo>
                  <a:pt x="194194" y="25645"/>
                  <a:pt x="264683" y="22055"/>
                  <a:pt x="355436" y="0"/>
                </a:cubicBezTo>
              </a:path>
            </a:pathLst>
          </a:custGeom>
          <a:ln w="38100">
            <a:solidFill>
              <a:srgbClr val="B681AE"/>
            </a:solidFill>
            <a:extLst>
              <a:ext uri="{C807C97D-BFC1-408E-A445-0C87EB9F89A2}">
                <ask:lineSketchStyleProps xmlns:ask="http://schemas.microsoft.com/office/drawing/2018/sketchyshapes" sd="2548122403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CA0FF-6DB7-45B4-BC5B-BD757E5F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Relation Client-Serveur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B23B7-F06E-4AEC-91B0-7622E814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646324"/>
          </a:xfrm>
        </p:spPr>
        <p:txBody>
          <a:bodyPr/>
          <a:lstStyle/>
          <a:p>
            <a:r>
              <a:rPr lang="fr-CA"/>
              <a:t> Exemple de transaction client-serveur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486F01-4A4B-491A-AE2B-02AC78A2A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92" y="1791473"/>
            <a:ext cx="2032061" cy="15244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597C4FA-6329-4152-A985-4450B97F8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860" y="1554061"/>
            <a:ext cx="1682105" cy="1874939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BD90A314-D02B-4EAE-8BC6-035CD4186B78}"/>
              </a:ext>
            </a:extLst>
          </p:cNvPr>
          <p:cNvSpPr/>
          <p:nvPr/>
        </p:nvSpPr>
        <p:spPr>
          <a:xfrm>
            <a:off x="3470453" y="1489620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A63AECC-6FB4-4EF1-9F50-C7B47C2AF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79" y="1733357"/>
            <a:ext cx="2245016" cy="141917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776ED369-A2FB-4571-8885-3BB6227B3737}"/>
              </a:ext>
            </a:extLst>
          </p:cNvPr>
          <p:cNvSpPr/>
          <p:nvPr/>
        </p:nvSpPr>
        <p:spPr>
          <a:xfrm>
            <a:off x="5879556" y="2185049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2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6E0E3BA-4709-4463-9F41-F8F15ADEE618}"/>
              </a:ext>
            </a:extLst>
          </p:cNvPr>
          <p:cNvSpPr/>
          <p:nvPr/>
        </p:nvSpPr>
        <p:spPr>
          <a:xfrm>
            <a:off x="8408044" y="1564104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3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EF13B80-F23F-4573-AA1F-EE8152D556CF}"/>
              </a:ext>
            </a:extLst>
          </p:cNvPr>
          <p:cNvSpPr/>
          <p:nvPr/>
        </p:nvSpPr>
        <p:spPr>
          <a:xfrm>
            <a:off x="9347942" y="2457646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4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13549C2-BB31-49E1-AD7C-1A2207FAE348}"/>
              </a:ext>
            </a:extLst>
          </p:cNvPr>
          <p:cNvSpPr/>
          <p:nvPr/>
        </p:nvSpPr>
        <p:spPr>
          <a:xfrm>
            <a:off x="8545832" y="3391488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86F5151-5A3F-4B6E-AEF5-492E2DEC5931}"/>
              </a:ext>
            </a:extLst>
          </p:cNvPr>
          <p:cNvSpPr/>
          <p:nvPr/>
        </p:nvSpPr>
        <p:spPr>
          <a:xfrm>
            <a:off x="5881879" y="2686914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6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7FC620C-2C3C-4D12-A25D-8E1A4E2BC738}"/>
              </a:ext>
            </a:extLst>
          </p:cNvPr>
          <p:cNvSpPr/>
          <p:nvPr/>
        </p:nvSpPr>
        <p:spPr>
          <a:xfrm>
            <a:off x="3470453" y="3278073"/>
            <a:ext cx="275576" cy="301853"/>
          </a:xfrm>
          <a:prstGeom prst="ellipse">
            <a:avLst/>
          </a:prstGeom>
          <a:solidFill>
            <a:srgbClr val="7F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/>
              <a:t>7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ED6F13C-2431-4C76-8806-33E301DDCBEF}"/>
              </a:ext>
            </a:extLst>
          </p:cNvPr>
          <p:cNvCxnSpPr>
            <a:cxnSpLocks/>
          </p:cNvCxnSpPr>
          <p:nvPr/>
        </p:nvCxnSpPr>
        <p:spPr>
          <a:xfrm>
            <a:off x="3849024" y="1665876"/>
            <a:ext cx="1934688" cy="611732"/>
          </a:xfrm>
          <a:prstGeom prst="straightConnector1">
            <a:avLst/>
          </a:prstGeom>
          <a:ln w="571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EB366D4-EF66-480A-A601-D6C073A4FACF}"/>
              </a:ext>
            </a:extLst>
          </p:cNvPr>
          <p:cNvCxnSpPr>
            <a:cxnSpLocks/>
          </p:cNvCxnSpPr>
          <p:nvPr/>
        </p:nvCxnSpPr>
        <p:spPr>
          <a:xfrm flipV="1">
            <a:off x="6286610" y="1722105"/>
            <a:ext cx="1993206" cy="555503"/>
          </a:xfrm>
          <a:prstGeom prst="straightConnector1">
            <a:avLst/>
          </a:prstGeom>
          <a:ln w="571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A933527-A44F-466E-8FE3-ED1EE251282A}"/>
              </a:ext>
            </a:extLst>
          </p:cNvPr>
          <p:cNvCxnSpPr>
            <a:cxnSpLocks/>
          </p:cNvCxnSpPr>
          <p:nvPr/>
        </p:nvCxnSpPr>
        <p:spPr>
          <a:xfrm>
            <a:off x="8726589" y="1867673"/>
            <a:ext cx="477507" cy="496625"/>
          </a:xfrm>
          <a:prstGeom prst="straightConnector1">
            <a:avLst/>
          </a:prstGeom>
          <a:ln w="571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1F8D1D83-8E89-4974-BBC7-AE2B3788D24E}"/>
              </a:ext>
            </a:extLst>
          </p:cNvPr>
          <p:cNvCxnSpPr>
            <a:cxnSpLocks/>
          </p:cNvCxnSpPr>
          <p:nvPr/>
        </p:nvCxnSpPr>
        <p:spPr>
          <a:xfrm flipH="1">
            <a:off x="8870435" y="2837841"/>
            <a:ext cx="477507" cy="550127"/>
          </a:xfrm>
          <a:prstGeom prst="straightConnector1">
            <a:avLst/>
          </a:prstGeom>
          <a:ln w="571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7528194-0160-4844-B0BC-225941CB691D}"/>
              </a:ext>
            </a:extLst>
          </p:cNvPr>
          <p:cNvCxnSpPr>
            <a:cxnSpLocks/>
          </p:cNvCxnSpPr>
          <p:nvPr/>
        </p:nvCxnSpPr>
        <p:spPr>
          <a:xfrm flipH="1" flipV="1">
            <a:off x="6286610" y="2904273"/>
            <a:ext cx="2202935" cy="591051"/>
          </a:xfrm>
          <a:prstGeom prst="straightConnector1">
            <a:avLst/>
          </a:prstGeom>
          <a:ln w="571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B528432-50EC-4864-9A4C-A6204AAB5016}"/>
              </a:ext>
            </a:extLst>
          </p:cNvPr>
          <p:cNvCxnSpPr>
            <a:cxnSpLocks/>
          </p:cNvCxnSpPr>
          <p:nvPr/>
        </p:nvCxnSpPr>
        <p:spPr>
          <a:xfrm flipH="1">
            <a:off x="3849024" y="2869291"/>
            <a:ext cx="1920659" cy="495910"/>
          </a:xfrm>
          <a:prstGeom prst="straightConnector1">
            <a:avLst/>
          </a:prstGeom>
          <a:ln w="571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9D6868A0-39A3-4208-AB97-668B1129E4EB}"/>
              </a:ext>
            </a:extLst>
          </p:cNvPr>
          <p:cNvSpPr txBox="1">
            <a:spLocks/>
          </p:cNvSpPr>
          <p:nvPr/>
        </p:nvSpPr>
        <p:spPr>
          <a:xfrm>
            <a:off x="838200" y="3786689"/>
            <a:ext cx="10515600" cy="2587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"/>
              <a:defRPr sz="2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"/>
              <a:defRPr sz="1800" kern="1200">
                <a:solidFill>
                  <a:srgbClr val="8080B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A" sz="2000"/>
              <a:t>L’utilisateur réalise une </a:t>
            </a:r>
            <a:r>
              <a:rPr lang="fr-CA" sz="2000" b="1"/>
              <a:t>action</a:t>
            </a:r>
            <a:r>
              <a:rPr lang="fr-CA" sz="2000"/>
              <a:t>. (Cliquer sur un lien, remplir un formulaire) et le navigateur produit une </a:t>
            </a:r>
            <a:r>
              <a:rPr lang="fr-CA" sz="2000" b="1"/>
              <a:t>requête HTTP </a:t>
            </a:r>
            <a:r>
              <a:rPr lang="fr-CA" sz="2000"/>
              <a:t>à envoyer à l’URL du site.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La </a:t>
            </a:r>
            <a:r>
              <a:rPr lang="fr-CA" sz="2000" b="1"/>
              <a:t>requête </a:t>
            </a:r>
            <a:r>
              <a:rPr lang="fr-CA" sz="2000"/>
              <a:t>est transférée au </a:t>
            </a:r>
            <a:r>
              <a:rPr lang="fr-CA" sz="2000" b="1"/>
              <a:t>serveur</a:t>
            </a:r>
            <a:r>
              <a:rPr lang="fr-CA" sz="20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L’application Web analyse la </a:t>
            </a:r>
            <a:r>
              <a:rPr lang="fr-CA" sz="2000" b="1"/>
              <a:t>requête </a:t>
            </a:r>
            <a:r>
              <a:rPr lang="fr-CA" sz="2000"/>
              <a:t>reçue.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L’application Web réalise des </a:t>
            </a:r>
            <a:r>
              <a:rPr lang="fr-CA" sz="2000" b="1"/>
              <a:t>tâches</a:t>
            </a:r>
            <a:r>
              <a:rPr lang="fr-CA" sz="2000"/>
              <a:t> selon la nature de la requête.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L’application Web produit une </a:t>
            </a:r>
            <a:r>
              <a:rPr lang="fr-CA" sz="2000" b="1"/>
              <a:t>réponse HTTP </a:t>
            </a:r>
            <a:r>
              <a:rPr lang="fr-CA" sz="2000"/>
              <a:t>et la renvoie à l’</a:t>
            </a:r>
            <a:r>
              <a:rPr lang="fr-CA" sz="2000" b="1"/>
              <a:t>utilisateur</a:t>
            </a:r>
            <a:r>
              <a:rPr lang="fr-CA" sz="20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La </a:t>
            </a:r>
            <a:r>
              <a:rPr lang="fr-CA" sz="2000" b="1"/>
              <a:t>réponse </a:t>
            </a:r>
            <a:r>
              <a:rPr lang="fr-CA" sz="2000"/>
              <a:t>est acheminée à l’</a:t>
            </a:r>
            <a:r>
              <a:rPr lang="fr-CA" sz="2000" b="1"/>
              <a:t>utilisateur</a:t>
            </a:r>
            <a:r>
              <a:rPr lang="fr-CA" sz="20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Le </a:t>
            </a:r>
            <a:r>
              <a:rPr lang="fr-CA" sz="2000" b="1"/>
              <a:t>navigateur</a:t>
            </a:r>
            <a:r>
              <a:rPr lang="fr-CA" sz="2000"/>
              <a:t> reçoit la </a:t>
            </a:r>
            <a:r>
              <a:rPr lang="fr-CA" sz="2000" b="1"/>
              <a:t>réponse </a:t>
            </a:r>
            <a:r>
              <a:rPr lang="fr-CA" sz="2000"/>
              <a:t>et l’analyse. Il présente ensuite le </a:t>
            </a:r>
            <a:r>
              <a:rPr lang="fr-CA" sz="2000" b="1"/>
              <a:t>résultat</a:t>
            </a:r>
            <a:r>
              <a:rPr lang="fr-CA" sz="2000"/>
              <a:t> à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1207615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E14EB-D512-4292-9B8A-C785FAC8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00CE6-EDDE-4AFA-92CA-C91BBE332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Créer d’autres vues</a:t>
            </a:r>
          </a:p>
          <a:p>
            <a:pPr lvl="1"/>
            <a:r>
              <a:rPr lang="fr-CA"/>
              <a:t>Dans notre contrôleur </a:t>
            </a:r>
            <a:r>
              <a:rPr lang="fr-CA" b="1"/>
              <a:t>HomeController.cs</a:t>
            </a:r>
            <a:r>
              <a:rPr lang="fr-CA"/>
              <a:t>, on pourrait ajouter des </a:t>
            </a:r>
            <a:r>
              <a:rPr lang="fr-CA" b="1"/>
              <a:t>actions</a:t>
            </a:r>
            <a:r>
              <a:rPr lang="fr-CA"/>
              <a:t> qui utilisent d’autres </a:t>
            </a:r>
            <a:r>
              <a:rPr lang="fr-CA" b="1"/>
              <a:t>vues</a:t>
            </a:r>
            <a:r>
              <a:rPr lang="fr-CA"/>
              <a:t>…</a:t>
            </a:r>
          </a:p>
          <a:p>
            <a:pPr lvl="2"/>
            <a:r>
              <a:rPr lang="fr-CA"/>
              <a:t>N’oubliez pas que les </a:t>
            </a:r>
            <a:r>
              <a:rPr lang="fr-CA" b="1"/>
              <a:t>Vues</a:t>
            </a:r>
            <a:r>
              <a:rPr lang="fr-CA"/>
              <a:t> doivent être classées dans le bon dossier et avoir un nom qui correspond à l’action.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0F3F0E-952D-42CE-89DC-40A14154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78" y="2995652"/>
            <a:ext cx="2796782" cy="222523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1B4721-3D1C-4069-98EB-8DBE96657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24" y="3369100"/>
            <a:ext cx="3339334" cy="124862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7C032E3-865A-4ADA-A81C-0AEC1397217A}"/>
              </a:ext>
            </a:extLst>
          </p:cNvPr>
          <p:cNvCxnSpPr>
            <a:cxnSpLocks/>
          </p:cNvCxnSpPr>
          <p:nvPr/>
        </p:nvCxnSpPr>
        <p:spPr>
          <a:xfrm>
            <a:off x="3803469" y="3203676"/>
            <a:ext cx="4452257" cy="643335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7D059FB-889E-4C44-9B30-8E95880166B9}"/>
              </a:ext>
            </a:extLst>
          </p:cNvPr>
          <p:cNvCxnSpPr>
            <a:cxnSpLocks/>
          </p:cNvCxnSpPr>
          <p:nvPr/>
        </p:nvCxnSpPr>
        <p:spPr>
          <a:xfrm flipV="1">
            <a:off x="4764013" y="4131627"/>
            <a:ext cx="3700718" cy="320797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2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E14EB-D512-4292-9B8A-C785FAC8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00CE6-EDDE-4AFA-92CA-C91BBE332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Créer d’autres vues</a:t>
            </a:r>
          </a:p>
          <a:p>
            <a:pPr lvl="1"/>
            <a:r>
              <a:rPr lang="fr-CA"/>
              <a:t>Ci-droit, le code de notre nouvelle vue.</a:t>
            </a:r>
          </a:p>
          <a:p>
            <a:pPr lvl="1"/>
            <a:r>
              <a:rPr lang="fr-CA"/>
              <a:t>Lançons l’application …</a:t>
            </a:r>
          </a:p>
          <a:p>
            <a:pPr lvl="2"/>
            <a:r>
              <a:rPr lang="fr-CA"/>
              <a:t>On arrive sur la page de l’</a:t>
            </a:r>
            <a:r>
              <a:rPr lang="fr-CA" b="1"/>
              <a:t>Index</a:t>
            </a:r>
            <a:r>
              <a:rPr lang="fr-CA"/>
              <a:t> (L’action</a:t>
            </a:r>
          </a:p>
          <a:p>
            <a:pPr marL="914400" lvl="2" indent="0">
              <a:buNone/>
            </a:pPr>
            <a:r>
              <a:rPr lang="fr-CA" b="1"/>
              <a:t>par défaut</a:t>
            </a:r>
            <a:r>
              <a:rPr lang="fr-CA"/>
              <a:t>)</a:t>
            </a:r>
          </a:p>
          <a:p>
            <a:pPr lvl="2"/>
            <a:r>
              <a:rPr lang="fr-CA"/>
              <a:t>Modifions manuellement la </a:t>
            </a:r>
            <a:r>
              <a:rPr lang="fr-CA" b="1"/>
              <a:t>route</a:t>
            </a:r>
            <a:r>
              <a:rPr lang="fr-CA"/>
              <a:t> / l’</a:t>
            </a:r>
            <a:r>
              <a:rPr lang="fr-CA" b="1"/>
              <a:t>URL</a:t>
            </a:r>
            <a:r>
              <a:rPr lang="fr-CA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F84A9B-735F-4F14-8D4E-3B520743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373" y="1029457"/>
            <a:ext cx="5288738" cy="22023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AB2B74-44A7-43DD-ADB6-DEFA053F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7" y="4217722"/>
            <a:ext cx="5143946" cy="1844200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609D4BE-9B9B-44E7-A387-62E1BD377ABC}"/>
              </a:ext>
            </a:extLst>
          </p:cNvPr>
          <p:cNvSpPr txBox="1"/>
          <p:nvPr/>
        </p:nvSpPr>
        <p:spPr>
          <a:xfrm>
            <a:off x="585581" y="3603210"/>
            <a:ext cx="47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Home</a:t>
            </a:r>
            <a:r>
              <a:rPr lang="fr-CA" sz="2000">
                <a:solidFill>
                  <a:srgbClr val="A785B8"/>
                </a:solidFill>
              </a:rPr>
              <a:t> car l’action est dans </a:t>
            </a:r>
            <a:r>
              <a:rPr lang="fr-CA" sz="2000" b="1">
                <a:solidFill>
                  <a:srgbClr val="A785B8"/>
                </a:solidFill>
              </a:rPr>
              <a:t>HomeController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01CC8D-35C5-452C-9800-D33C1B504AA1}"/>
              </a:ext>
            </a:extLst>
          </p:cNvPr>
          <p:cNvSpPr txBox="1"/>
          <p:nvPr/>
        </p:nvSpPr>
        <p:spPr>
          <a:xfrm>
            <a:off x="6746895" y="3603210"/>
            <a:ext cx="528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Action1</a:t>
            </a:r>
            <a:r>
              <a:rPr lang="fr-CA" sz="2000">
                <a:solidFill>
                  <a:srgbClr val="A785B8"/>
                </a:solidFill>
              </a:rPr>
              <a:t> car c’est le nom de l’action / la méthode.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40B3460-6F5B-423A-971D-64D08DF50EAC}"/>
              </a:ext>
            </a:extLst>
          </p:cNvPr>
          <p:cNvCxnSpPr>
            <a:cxnSpLocks/>
          </p:cNvCxnSpPr>
          <p:nvPr/>
        </p:nvCxnSpPr>
        <p:spPr>
          <a:xfrm>
            <a:off x="5198973" y="3933106"/>
            <a:ext cx="2181541" cy="704208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441231E-1B0E-4282-A0FA-27313559A32B}"/>
              </a:ext>
            </a:extLst>
          </p:cNvPr>
          <p:cNvCxnSpPr>
            <a:cxnSpLocks/>
          </p:cNvCxnSpPr>
          <p:nvPr/>
        </p:nvCxnSpPr>
        <p:spPr>
          <a:xfrm flipH="1">
            <a:off x="8019808" y="4003320"/>
            <a:ext cx="970308" cy="633994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12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2654C-D54F-4B12-9E80-61D1E1C3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EF4C6-8AEB-4EDF-9CEF-54E1B4F56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Liens vers des images / du CSS</a:t>
            </a:r>
          </a:p>
          <a:p>
            <a:pPr lvl="1"/>
            <a:r>
              <a:rPr lang="fr-CA" dirty="0"/>
              <a:t>Il faut créer un dossier nommé </a:t>
            </a:r>
            <a:r>
              <a:rPr lang="fr-CA" b="1" dirty="0" err="1"/>
              <a:t>wwwroot</a:t>
            </a:r>
            <a:r>
              <a:rPr lang="fr-CA" dirty="0"/>
              <a:t> dans notre projet </a:t>
            </a:r>
          </a:p>
          <a:p>
            <a:pPr lvl="2"/>
            <a:r>
              <a:rPr lang="fr-CA" dirty="0"/>
              <a:t>Ce nom précis (</a:t>
            </a:r>
            <a:r>
              <a:rPr lang="fr-CA" b="1" dirty="0" err="1"/>
              <a:t>wwwroot</a:t>
            </a:r>
            <a:r>
              <a:rPr lang="fr-CA" dirty="0"/>
              <a:t>) est considéré de manière spéciale par ASP.NET </a:t>
            </a:r>
            <a:r>
              <a:rPr lang="fr-CA" dirty="0" err="1"/>
              <a:t>core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On y met les sous-dossiers </a:t>
            </a:r>
            <a:r>
              <a:rPr lang="fr-CA" b="1" dirty="0" err="1"/>
              <a:t>css</a:t>
            </a:r>
            <a:r>
              <a:rPr lang="fr-CA" dirty="0"/>
              <a:t> et </a:t>
            </a:r>
            <a:r>
              <a:rPr lang="fr-CA" b="1" dirty="0"/>
              <a:t>images</a:t>
            </a:r>
            <a:r>
              <a:rPr lang="fr-CA" dirty="0"/>
              <a:t>, puis on peut insérer nos ressources dans ces sous-dossiers.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8198BC-1685-42C4-8AF1-85164846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4" y="2425346"/>
            <a:ext cx="2216401" cy="200730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0711980-F9E5-4E53-BE70-C6A01431870C}"/>
              </a:ext>
            </a:extLst>
          </p:cNvPr>
          <p:cNvCxnSpPr>
            <a:cxnSpLocks/>
          </p:cNvCxnSpPr>
          <p:nvPr/>
        </p:nvCxnSpPr>
        <p:spPr>
          <a:xfrm flipH="1">
            <a:off x="6335485" y="2629931"/>
            <a:ext cx="1723844" cy="79906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2654C-D54F-4B12-9E80-61D1E1C3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EF4C6-8AEB-4EDF-9CEF-54E1B4F56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Liens vers des images / du CSS</a:t>
            </a:r>
          </a:p>
          <a:p>
            <a:pPr lvl="1"/>
            <a:r>
              <a:rPr lang="fr-CA"/>
              <a:t>Le dossier </a:t>
            </a:r>
            <a:r>
              <a:rPr lang="fr-CA" b="1"/>
              <a:t>wwwroot</a:t>
            </a:r>
            <a:r>
              <a:rPr lang="fr-CA"/>
              <a:t> permet d’accéder à nos ressources de cette manière 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La barre oblique au début des liens indique que ce ne sont pas des liens relatifs, mais bien des liens </a:t>
            </a:r>
            <a:r>
              <a:rPr lang="fr-CA" b="1"/>
              <a:t>absolus</a:t>
            </a:r>
            <a:r>
              <a:rPr lang="fr-CA"/>
              <a:t> qui commencent à la racine. (la racine étant </a:t>
            </a:r>
            <a:r>
              <a:rPr lang="fr-CA" b="1"/>
              <a:t>wwwroot</a:t>
            </a:r>
            <a:r>
              <a:rPr lang="fr-CA"/>
              <a:t>)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65D8AC-BBD0-44F0-96E8-7B07E326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53" y="2060029"/>
            <a:ext cx="6047970" cy="255769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FC56EA6-6827-415F-9BA3-A7750E917F68}"/>
              </a:ext>
            </a:extLst>
          </p:cNvPr>
          <p:cNvCxnSpPr>
            <a:cxnSpLocks/>
          </p:cNvCxnSpPr>
          <p:nvPr/>
        </p:nvCxnSpPr>
        <p:spPr>
          <a:xfrm flipH="1">
            <a:off x="6244046" y="2763491"/>
            <a:ext cx="496388" cy="456503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052426E-9457-4ADF-8F29-BD3076BF65E0}"/>
              </a:ext>
            </a:extLst>
          </p:cNvPr>
          <p:cNvCxnSpPr>
            <a:cxnSpLocks/>
          </p:cNvCxnSpPr>
          <p:nvPr/>
        </p:nvCxnSpPr>
        <p:spPr>
          <a:xfrm flipH="1">
            <a:off x="6244045" y="3598817"/>
            <a:ext cx="431075" cy="359230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49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96AC7-8699-42EB-9AD7-52754E2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2E772-70F9-41A8-B2DE-7834335F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Lien vers une autre page / une autre action</a:t>
            </a:r>
          </a:p>
          <a:p>
            <a:pPr lvl="1"/>
            <a:r>
              <a:rPr lang="fr-CA"/>
              <a:t> Il faut préciser le contrôleur et l’action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A2B9CA-A024-4E41-8824-36D70241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80" y="2085692"/>
            <a:ext cx="7994520" cy="47462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62B98C-A215-464F-A4C5-74B6DCA65425}"/>
              </a:ext>
            </a:extLst>
          </p:cNvPr>
          <p:cNvSpPr txBox="1"/>
          <p:nvPr/>
        </p:nvSpPr>
        <p:spPr>
          <a:xfrm>
            <a:off x="5782031" y="3222604"/>
            <a:ext cx="1508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Action</a:t>
            </a:r>
            <a:endParaRPr lang="fr-CA" sz="2000">
              <a:solidFill>
                <a:srgbClr val="A785B8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5B7391-9ECB-479D-A2AB-464A1953ECCE}"/>
              </a:ext>
            </a:extLst>
          </p:cNvPr>
          <p:cNvSpPr txBox="1"/>
          <p:nvPr/>
        </p:nvSpPr>
        <p:spPr>
          <a:xfrm>
            <a:off x="4321169" y="3222604"/>
            <a:ext cx="1508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Contrôleur</a:t>
            </a:r>
            <a:endParaRPr lang="fr-CA" sz="2000">
              <a:solidFill>
                <a:srgbClr val="A785B8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16174F-F2AD-4106-B3D1-4484813C77E1}"/>
              </a:ext>
            </a:extLst>
          </p:cNvPr>
          <p:cNvSpPr txBox="1"/>
          <p:nvPr/>
        </p:nvSpPr>
        <p:spPr>
          <a:xfrm>
            <a:off x="1551773" y="3222604"/>
            <a:ext cx="285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Barre oblique au début car c’est un lien absolu</a:t>
            </a:r>
            <a:endParaRPr lang="fr-CA" sz="2000">
              <a:solidFill>
                <a:srgbClr val="A785B8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0F27215-6FBD-4D8C-9107-D0E51576FF5D}"/>
              </a:ext>
            </a:extLst>
          </p:cNvPr>
          <p:cNvCxnSpPr>
            <a:cxnSpLocks/>
          </p:cNvCxnSpPr>
          <p:nvPr/>
        </p:nvCxnSpPr>
        <p:spPr>
          <a:xfrm flipV="1">
            <a:off x="3289797" y="2474386"/>
            <a:ext cx="431662" cy="74821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7097833-BEC9-4562-914F-2AA45955F842}"/>
              </a:ext>
            </a:extLst>
          </p:cNvPr>
          <p:cNvCxnSpPr>
            <a:cxnSpLocks/>
          </p:cNvCxnSpPr>
          <p:nvPr/>
        </p:nvCxnSpPr>
        <p:spPr>
          <a:xfrm flipH="1" flipV="1">
            <a:off x="4180114" y="2474386"/>
            <a:ext cx="452847" cy="725857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EE05E60-DDF5-48A0-B6F7-2CBD3CC22044}"/>
              </a:ext>
            </a:extLst>
          </p:cNvPr>
          <p:cNvCxnSpPr>
            <a:cxnSpLocks/>
          </p:cNvCxnSpPr>
          <p:nvPr/>
        </p:nvCxnSpPr>
        <p:spPr>
          <a:xfrm flipH="1" flipV="1">
            <a:off x="5008425" y="2474386"/>
            <a:ext cx="977995" cy="74821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87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E14EB-D512-4292-9B8A-C785FAC8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00CE6-EDDE-4AFA-92CA-C91BBE332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Créer des </a:t>
            </a:r>
            <a:r>
              <a:rPr lang="fr-CA" b="1"/>
              <a:t>vues partielles</a:t>
            </a:r>
            <a:r>
              <a:rPr lang="fr-CA"/>
              <a:t> / </a:t>
            </a:r>
            <a:r>
              <a:rPr lang="fr-CA" b="1"/>
              <a:t>layouts</a:t>
            </a:r>
          </a:p>
          <a:p>
            <a:pPr lvl="1"/>
            <a:r>
              <a:rPr lang="fr-CA"/>
              <a:t>Permet de réutiliser du code HTML / C# pour plusieurs pages similaires.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6C1EA7-D1BD-4C36-8307-2390A6C0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01" y="2991395"/>
            <a:ext cx="4418255" cy="221059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F211DB-A6AD-4001-AE75-A4D8E4BD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10" y="2502166"/>
            <a:ext cx="3836335" cy="70413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EC2A18-AFD9-4D16-A650-B4D6BEB2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210" y="3706336"/>
            <a:ext cx="3836335" cy="72667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C041BC-4305-44E2-87FD-834DD5206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210" y="4959788"/>
            <a:ext cx="3836335" cy="74631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D00A1AC-C202-4826-8B1E-18898261B7C3}"/>
              </a:ext>
            </a:extLst>
          </p:cNvPr>
          <p:cNvCxnSpPr>
            <a:cxnSpLocks/>
          </p:cNvCxnSpPr>
          <p:nvPr/>
        </p:nvCxnSpPr>
        <p:spPr>
          <a:xfrm flipH="1">
            <a:off x="3265714" y="2884636"/>
            <a:ext cx="3635830" cy="1680833"/>
          </a:xfrm>
          <a:prstGeom prst="straightConnector1">
            <a:avLst/>
          </a:prstGeom>
          <a:ln w="381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06349A7-3B45-4B59-8448-9C50238110F9}"/>
              </a:ext>
            </a:extLst>
          </p:cNvPr>
          <p:cNvCxnSpPr>
            <a:cxnSpLocks/>
          </p:cNvCxnSpPr>
          <p:nvPr/>
        </p:nvCxnSpPr>
        <p:spPr>
          <a:xfrm flipH="1">
            <a:off x="3265714" y="4146314"/>
            <a:ext cx="3635829" cy="525914"/>
          </a:xfrm>
          <a:prstGeom prst="straightConnector1">
            <a:avLst/>
          </a:prstGeom>
          <a:ln w="381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EFE0B15-5305-47BA-BB57-E267B0AF7DA2}"/>
              </a:ext>
            </a:extLst>
          </p:cNvPr>
          <p:cNvCxnSpPr>
            <a:cxnSpLocks/>
          </p:cNvCxnSpPr>
          <p:nvPr/>
        </p:nvCxnSpPr>
        <p:spPr>
          <a:xfrm flipH="1" flipV="1">
            <a:off x="3324497" y="4761411"/>
            <a:ext cx="3577046" cy="571536"/>
          </a:xfrm>
          <a:prstGeom prst="straightConnector1">
            <a:avLst/>
          </a:prstGeom>
          <a:ln w="381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47AF979-9FB1-4D84-9224-AA84D3BE8BD3}"/>
              </a:ext>
            </a:extLst>
          </p:cNvPr>
          <p:cNvSpPr txBox="1"/>
          <p:nvPr/>
        </p:nvSpPr>
        <p:spPr>
          <a:xfrm>
            <a:off x="2331651" y="2577822"/>
            <a:ext cx="235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Exemple de layout</a:t>
            </a:r>
            <a:endParaRPr lang="fr-CA" sz="2000">
              <a:solidFill>
                <a:srgbClr val="A785B8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A774E96-927B-47A7-B51D-38EAFB02CAF4}"/>
              </a:ext>
            </a:extLst>
          </p:cNvPr>
          <p:cNvSpPr txBox="1"/>
          <p:nvPr/>
        </p:nvSpPr>
        <p:spPr>
          <a:xfrm>
            <a:off x="7083149" y="2002134"/>
            <a:ext cx="442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solidFill>
                  <a:srgbClr val="A785B8"/>
                </a:solidFill>
              </a:rPr>
              <a:t>Vues qui utilisent un même layout</a:t>
            </a:r>
            <a:endParaRPr lang="fr-CA" sz="2000">
              <a:solidFill>
                <a:srgbClr val="A78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64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F0C0D-B689-4031-AB36-7E727BCA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420E0F-F3FA-4439-834F-71000D4B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Nous allons créer un sous-dossier dans le dossier « </a:t>
            </a:r>
            <a:r>
              <a:rPr lang="fr-CA" b="1" dirty="0" err="1"/>
              <a:t>Views</a:t>
            </a:r>
            <a:r>
              <a:rPr lang="fr-CA" dirty="0"/>
              <a:t> ». Il doit être nommé « </a:t>
            </a:r>
            <a:r>
              <a:rPr lang="fr-CA" b="1" dirty="0" err="1"/>
              <a:t>Shared</a:t>
            </a:r>
            <a:r>
              <a:rPr lang="fr-CA" dirty="0"/>
              <a:t> » et sera réservé aux </a:t>
            </a:r>
            <a:r>
              <a:rPr lang="fr-CA" dirty="0" err="1"/>
              <a:t>layouts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148DFC-5547-4462-8667-490169EF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7" y="1974793"/>
            <a:ext cx="5098222" cy="209568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10A05A-6C74-4BB5-BA50-27705F21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54" y="2703892"/>
            <a:ext cx="4983912" cy="2126164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329F71-1DB5-4001-8029-120CEDE3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44" y="4212783"/>
            <a:ext cx="2301439" cy="617273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EF9C378-13C1-45F1-8622-78BDC792A192}"/>
              </a:ext>
            </a:extLst>
          </p:cNvPr>
          <p:cNvSpPr txBox="1"/>
          <p:nvPr/>
        </p:nvSpPr>
        <p:spPr>
          <a:xfrm>
            <a:off x="838200" y="4929887"/>
            <a:ext cx="5856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¨"/>
            </a:pPr>
            <a:r>
              <a:rPr lang="fr-CA" sz="2000" dirty="0">
                <a:solidFill>
                  <a:srgbClr val="A785B8"/>
                </a:solidFill>
              </a:rPr>
              <a:t>On peut ensuite faire un clic-droit sur ce nouveau dossier pour créer une vue avec l’extension </a:t>
            </a:r>
            <a:r>
              <a:rPr lang="fr-CA" sz="2000" b="1" dirty="0">
                <a:solidFill>
                  <a:srgbClr val="A785B8"/>
                </a:solidFill>
              </a:rPr>
              <a:t>.</a:t>
            </a:r>
            <a:r>
              <a:rPr lang="fr-CA" sz="2000" b="1" dirty="0" err="1">
                <a:solidFill>
                  <a:srgbClr val="A785B8"/>
                </a:solidFill>
              </a:rPr>
              <a:t>cshtml</a:t>
            </a:r>
            <a:r>
              <a:rPr lang="fr-CA" sz="2000" b="1" dirty="0">
                <a:solidFill>
                  <a:srgbClr val="A785B8"/>
                </a:solidFill>
              </a:rPr>
              <a:t> </a:t>
            </a:r>
            <a:r>
              <a:rPr lang="fr-CA" sz="2000" dirty="0">
                <a:solidFill>
                  <a:srgbClr val="A785B8"/>
                </a:solidFill>
              </a:rPr>
              <a:t>dont le nom commence par « </a:t>
            </a:r>
            <a:r>
              <a:rPr lang="fr-CA" sz="2000" b="1" dirty="0">
                <a:solidFill>
                  <a:srgbClr val="A785B8"/>
                </a:solidFill>
              </a:rPr>
              <a:t>_</a:t>
            </a:r>
            <a:r>
              <a:rPr lang="fr-CA" sz="2000" dirty="0">
                <a:solidFill>
                  <a:srgbClr val="A785B8"/>
                </a:solidFill>
              </a:rPr>
              <a:t> ». (Ex : _Layout1.cshtml)</a:t>
            </a:r>
          </a:p>
        </p:txBody>
      </p:sp>
    </p:spTree>
    <p:extLst>
      <p:ext uri="{BB962C8B-B14F-4D97-AF65-F5344CB8AC3E}">
        <p14:creationId xmlns:p14="http://schemas.microsoft.com/office/powerpoint/2010/main" val="51145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ACF363-D838-4651-A144-C9577C46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DE29AE-EB46-4D04-B60F-21D4B04C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On peut créer un </a:t>
            </a:r>
            <a:r>
              <a:rPr lang="fr-CA" b="1"/>
              <a:t>layout</a:t>
            </a:r>
            <a:r>
              <a:rPr lang="fr-CA"/>
              <a:t> en HTML dans ce nouveau fichier.</a:t>
            </a:r>
          </a:p>
          <a:p>
            <a:pPr lvl="1"/>
            <a:r>
              <a:rPr lang="fr-CA"/>
              <a:t>Il suffit d’insérer </a:t>
            </a:r>
            <a:r>
              <a:rPr lang="fr-CA" b="1">
                <a:solidFill>
                  <a:srgbClr val="F75A3B"/>
                </a:solidFill>
              </a:rPr>
              <a:t>@RenderBody()</a:t>
            </a:r>
            <a:r>
              <a:rPr lang="fr-CA"/>
              <a:t> où nos vues partielles devront être insérées.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38534C-B2F2-4498-8AA5-364A9C16B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041" y="2613616"/>
            <a:ext cx="2435080" cy="129870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81836-DD38-4E82-84E2-55BF6FAB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07" y="2297332"/>
            <a:ext cx="6050804" cy="2263336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278312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F1885-BE44-4239-B3E9-0BFB9685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72037-0994-4B05-A4EE-FD17F0F1D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Créer une </a:t>
            </a:r>
            <a:r>
              <a:rPr lang="fr-CA" b="1" dirty="0"/>
              <a:t>vue partielle</a:t>
            </a:r>
          </a:p>
          <a:p>
            <a:pPr lvl="1"/>
            <a:r>
              <a:rPr lang="fr-CA" dirty="0"/>
              <a:t> Elle contient uniquement le code HTML à insérer dans le </a:t>
            </a:r>
            <a:r>
              <a:rPr lang="fr-CA" b="1" dirty="0" err="1"/>
              <a:t>layout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Dans le fichier index, il va falloir indiquer que le </a:t>
            </a:r>
            <a:r>
              <a:rPr lang="fr-CA" b="1" dirty="0" err="1"/>
              <a:t>Layout</a:t>
            </a:r>
            <a:r>
              <a:rPr lang="fr-CA" b="1" dirty="0"/>
              <a:t> </a:t>
            </a:r>
            <a:r>
              <a:rPr lang="fr-CA" dirty="0"/>
              <a:t>de cette page est notre vue partielle grâce à </a:t>
            </a:r>
            <a:r>
              <a:rPr lang="fr-CA" b="1" dirty="0" err="1">
                <a:solidFill>
                  <a:srgbClr val="F75A3B"/>
                </a:solidFill>
              </a:rPr>
              <a:t>Layout</a:t>
            </a:r>
            <a:r>
              <a:rPr lang="fr-CA" b="1" dirty="0">
                <a:solidFill>
                  <a:srgbClr val="F75A3B"/>
                </a:solidFill>
              </a:rPr>
              <a:t> =</a:t>
            </a:r>
            <a:r>
              <a:rPr lang="fr-CA" dirty="0"/>
              <a:t>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Dans notre cas, le </a:t>
            </a:r>
            <a:r>
              <a:rPr lang="fr-CA" dirty="0" err="1"/>
              <a:t>layout</a:t>
            </a:r>
            <a:r>
              <a:rPr lang="fr-CA" dirty="0"/>
              <a:t> utilisé est le fichier _</a:t>
            </a:r>
            <a:r>
              <a:rPr lang="fr-CA" b="1" dirty="0"/>
              <a:t>Layout1</a:t>
            </a:r>
          </a:p>
          <a:p>
            <a:pPr lvl="1"/>
            <a:r>
              <a:rPr lang="fr-CA" dirty="0"/>
              <a:t>Cette information doit être insérée dans une section encadrée par </a:t>
            </a:r>
            <a:r>
              <a:rPr lang="fr-CA" b="1" dirty="0">
                <a:solidFill>
                  <a:srgbClr val="DDAB5B"/>
                </a:solidFill>
              </a:rPr>
              <a:t>@{</a:t>
            </a:r>
            <a:r>
              <a:rPr lang="fr-CA" dirty="0"/>
              <a:t> … </a:t>
            </a:r>
            <a:r>
              <a:rPr lang="fr-CA" b="1" dirty="0">
                <a:solidFill>
                  <a:srgbClr val="DDAB5B"/>
                </a:solidFill>
              </a:rPr>
              <a:t>}</a:t>
            </a:r>
            <a:endParaRPr lang="fr-CA" dirty="0"/>
          </a:p>
          <a:p>
            <a:pPr lvl="2"/>
            <a:r>
              <a:rPr lang="fr-CA" dirty="0"/>
              <a:t>C’est pour indiquer qu’on est en train d’utiliser du </a:t>
            </a:r>
            <a:r>
              <a:rPr lang="fr-CA" b="1" dirty="0"/>
              <a:t>C#</a:t>
            </a:r>
            <a:r>
              <a:rPr lang="fr-CA" dirty="0"/>
              <a:t>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B59B31-30A7-4464-8B77-A906B5CD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28" y="5250695"/>
            <a:ext cx="2819520" cy="92626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147644-6C18-4FC5-9EA2-7E327B87B13B}"/>
              </a:ext>
            </a:extLst>
          </p:cNvPr>
          <p:cNvSpPr txBox="1"/>
          <p:nvPr/>
        </p:nvSpPr>
        <p:spPr>
          <a:xfrm>
            <a:off x="3888378" y="5161300"/>
            <a:ext cx="5856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Notez que dans le </a:t>
            </a:r>
            <a:r>
              <a:rPr lang="fr-CA" sz="2000" b="1">
                <a:solidFill>
                  <a:srgbClr val="A785B8"/>
                </a:solidFill>
              </a:rPr>
              <a:t>contrôleur</a:t>
            </a:r>
            <a:r>
              <a:rPr lang="fr-CA" sz="2000">
                <a:solidFill>
                  <a:srgbClr val="A785B8"/>
                </a:solidFill>
              </a:rPr>
              <a:t>, c’est la </a:t>
            </a:r>
            <a:r>
              <a:rPr lang="fr-CA" sz="2000" b="1">
                <a:solidFill>
                  <a:srgbClr val="A785B8"/>
                </a:solidFill>
              </a:rPr>
              <a:t>vue partielle </a:t>
            </a:r>
            <a:r>
              <a:rPr lang="fr-CA" sz="2000">
                <a:solidFill>
                  <a:srgbClr val="A785B8"/>
                </a:solidFill>
              </a:rPr>
              <a:t>qui est appelée. (nom de la méthode d’action) Ce n’est pas le nom du </a:t>
            </a:r>
            <a:r>
              <a:rPr lang="fr-CA" sz="2000" b="1">
                <a:solidFill>
                  <a:srgbClr val="A785B8"/>
                </a:solidFill>
              </a:rPr>
              <a:t>layout</a:t>
            </a:r>
            <a:r>
              <a:rPr lang="fr-CA" sz="2000">
                <a:solidFill>
                  <a:srgbClr val="A785B8"/>
                </a:solidFill>
              </a:rPr>
              <a:t> qui est appelé.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BDC6D7-B6BE-434D-B8A3-BDCA25EA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49" y="2641749"/>
            <a:ext cx="3351594" cy="107503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</p:spTree>
    <p:extLst>
      <p:ext uri="{BB962C8B-B14F-4D97-AF65-F5344CB8AC3E}">
        <p14:creationId xmlns:p14="http://schemas.microsoft.com/office/powerpoint/2010/main" val="3005216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F1885-BE44-4239-B3E9-0BFB9685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72037-0994-4B05-A4EE-FD17F0F1D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Testons notre </a:t>
            </a:r>
            <a:r>
              <a:rPr lang="fr-CA" b="1"/>
              <a:t>vue partiel</a:t>
            </a:r>
            <a:r>
              <a:rPr lang="fr-CA"/>
              <a:t>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B3B69F-834B-4741-AA6C-D3B06D0F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66" y="3292264"/>
            <a:ext cx="4374259" cy="278154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4D8BE3-670A-41EE-B79D-69A34910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1" y="1867399"/>
            <a:ext cx="4388483" cy="115094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033385-F33F-425D-9713-CE046575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4" y="2790028"/>
            <a:ext cx="3747750" cy="151588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F4108C-7C63-4AC1-B556-682B91527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454" y="1110434"/>
            <a:ext cx="823031" cy="259102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26472AD-36E8-4025-8F98-A3433B4BD979}"/>
              </a:ext>
            </a:extLst>
          </p:cNvPr>
          <p:cNvCxnSpPr>
            <a:cxnSpLocks/>
          </p:cNvCxnSpPr>
          <p:nvPr/>
        </p:nvCxnSpPr>
        <p:spPr>
          <a:xfrm>
            <a:off x="3863975" y="4508527"/>
            <a:ext cx="973183" cy="41602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DEA9ECA-B1AB-4A35-B947-2457E76EC137}"/>
              </a:ext>
            </a:extLst>
          </p:cNvPr>
          <p:cNvCxnSpPr>
            <a:cxnSpLocks/>
          </p:cNvCxnSpPr>
          <p:nvPr/>
        </p:nvCxnSpPr>
        <p:spPr>
          <a:xfrm flipH="1">
            <a:off x="3853543" y="2174966"/>
            <a:ext cx="829493" cy="496388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6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CA0FF-6DB7-45B4-BC5B-BD757E5F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Relation Client-Serveur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189F04-CDCE-9748-2E8E-4CD1C49BD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8" b="13763"/>
          <a:stretch/>
        </p:blipFill>
        <p:spPr bwMode="auto">
          <a:xfrm>
            <a:off x="2275426" y="1023457"/>
            <a:ext cx="6953250" cy="259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427290-5D7B-43B3-FE11-B82174879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4" r="19422"/>
          <a:stretch/>
        </p:blipFill>
        <p:spPr bwMode="auto">
          <a:xfrm>
            <a:off x="895344" y="3732036"/>
            <a:ext cx="4488110" cy="250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407DCA-554F-0382-DF2D-851AAEF3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r="33252"/>
          <a:stretch/>
        </p:blipFill>
        <p:spPr bwMode="auto">
          <a:xfrm>
            <a:off x="7659150" y="3619793"/>
            <a:ext cx="4303552" cy="27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47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567196-2C68-4613-B820-4818847E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29" y="4628893"/>
            <a:ext cx="8122064" cy="1322932"/>
          </a:xfrm>
          <a:prstGeom prst="rect">
            <a:avLst/>
          </a:prstGeom>
          <a:ln w="28575">
            <a:solidFill>
              <a:srgbClr val="B681AE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93B0C18-380B-4F1C-B4AE-D95301CF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C92FF5-071A-44F2-A715-39E4CEF10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Pouvoir recompiler automatiquement son application Web</a:t>
            </a:r>
          </a:p>
          <a:p>
            <a:pPr lvl="1"/>
            <a:r>
              <a:rPr lang="fr-CA"/>
              <a:t> Présentement, il faut </a:t>
            </a:r>
            <a:r>
              <a:rPr lang="fr-CA" b="1"/>
              <a:t>sauvegarder</a:t>
            </a:r>
            <a:r>
              <a:rPr lang="fr-CA"/>
              <a:t>, </a:t>
            </a:r>
            <a:r>
              <a:rPr lang="fr-CA" b="1"/>
              <a:t>arrêter</a:t>
            </a:r>
            <a:r>
              <a:rPr lang="fr-CA"/>
              <a:t> puis </a:t>
            </a:r>
            <a:r>
              <a:rPr lang="fr-CA" b="1"/>
              <a:t>relancer</a:t>
            </a:r>
            <a:r>
              <a:rPr lang="fr-CA"/>
              <a:t> son application Web pour que des changements s’appliquent dans notre navigateur.</a:t>
            </a:r>
          </a:p>
          <a:p>
            <a:pPr lvl="1"/>
            <a:r>
              <a:rPr lang="fr-CA"/>
              <a:t> Installons un package qui permettra de recompiler automatiquement.</a:t>
            </a:r>
          </a:p>
          <a:p>
            <a:pPr lvl="2"/>
            <a:r>
              <a:rPr lang="fr-CA" b="1"/>
              <a:t>Microsoft.AspNetCore.Mvc.Razor.RuntimeCompilation</a:t>
            </a:r>
          </a:p>
          <a:p>
            <a:pPr lvl="2"/>
            <a:r>
              <a:rPr lang="fr-CA"/>
              <a:t>Il est possible que vous deviez choisir une </a:t>
            </a:r>
            <a:r>
              <a:rPr lang="fr-CA" b="1"/>
              <a:t>version antérieure </a:t>
            </a:r>
            <a:r>
              <a:rPr lang="fr-CA"/>
              <a:t>pour que l’installation fonctionne.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1E8037-B1B7-4860-96AB-367DCC881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64" y="4511520"/>
            <a:ext cx="2682472" cy="1440305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900E31F-2DC3-48A4-96E9-C7136C86F169}"/>
              </a:ext>
            </a:extLst>
          </p:cNvPr>
          <p:cNvCxnSpPr>
            <a:cxnSpLocks/>
          </p:cNvCxnSpPr>
          <p:nvPr/>
        </p:nvCxnSpPr>
        <p:spPr>
          <a:xfrm>
            <a:off x="6984699" y="3429001"/>
            <a:ext cx="2420558" cy="2024742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95F08AAE-1A26-40A9-8BF0-19806A1D2DDB}"/>
              </a:ext>
            </a:extLst>
          </p:cNvPr>
          <p:cNvSpPr/>
          <p:nvPr/>
        </p:nvSpPr>
        <p:spPr>
          <a:xfrm>
            <a:off x="548064" y="3951201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ECFB687-CCDA-4E9A-A00D-F3505D25B103}"/>
              </a:ext>
            </a:extLst>
          </p:cNvPr>
          <p:cNvSpPr/>
          <p:nvPr/>
        </p:nvSpPr>
        <p:spPr>
          <a:xfrm>
            <a:off x="3642468" y="3951200"/>
            <a:ext cx="418011" cy="418011"/>
          </a:xfrm>
          <a:prstGeom prst="ellipse">
            <a:avLst/>
          </a:prstGeom>
          <a:solidFill>
            <a:srgbClr val="A78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6316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B0C18-380B-4F1C-B4AE-D95301CF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ASP.NET 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C92FF5-071A-44F2-A715-39E4CEF10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Pouvoir recompiler automatiquement son application Web</a:t>
            </a:r>
          </a:p>
          <a:p>
            <a:pPr lvl="1"/>
            <a:r>
              <a:rPr lang="fr-CA" dirty="0"/>
              <a:t>Ensuite, dans le fichier </a:t>
            </a:r>
            <a:r>
              <a:rPr lang="fr-CA" b="1" dirty="0" err="1"/>
              <a:t>Program.cs</a:t>
            </a:r>
            <a:r>
              <a:rPr lang="fr-CA" dirty="0"/>
              <a:t>, décommentez la méthode </a:t>
            </a:r>
            <a:r>
              <a:rPr lang="fr-CA" b="1" dirty="0" err="1"/>
              <a:t>AddRazorRuntimeCompilation</a:t>
            </a:r>
            <a:r>
              <a:rPr lang="fr-CA" b="1" dirty="0"/>
              <a:t>()</a:t>
            </a:r>
          </a:p>
          <a:p>
            <a:pPr lvl="1"/>
            <a:endParaRPr lang="fr-CA" b="1" dirty="0"/>
          </a:p>
          <a:p>
            <a:pPr lvl="1"/>
            <a:endParaRPr lang="fr-CA" b="1" dirty="0"/>
          </a:p>
          <a:p>
            <a:pPr lvl="1"/>
            <a:endParaRPr lang="fr-CA" b="1" dirty="0"/>
          </a:p>
          <a:p>
            <a:pPr lvl="1"/>
            <a:endParaRPr lang="fr-CA" b="1" dirty="0"/>
          </a:p>
          <a:p>
            <a:pPr lvl="1"/>
            <a:r>
              <a:rPr lang="fr-CA" dirty="0"/>
              <a:t>Et voilà ! Désormais, une fois l’application exécutée, il suffit de </a:t>
            </a:r>
            <a:r>
              <a:rPr lang="fr-CA" b="1" dirty="0"/>
              <a:t>sauvegarder </a:t>
            </a:r>
            <a:r>
              <a:rPr lang="fr-CA" dirty="0"/>
              <a:t>les changements dans Visual Studio, puis de </a:t>
            </a:r>
            <a:r>
              <a:rPr lang="fr-CA" b="1" dirty="0"/>
              <a:t>réactualiser</a:t>
            </a:r>
            <a:r>
              <a:rPr lang="fr-CA" dirty="0"/>
              <a:t> le navigateur, et les changements prendront effet sans avoir à re-exécuter l’application.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555D6-2DC1-4432-843C-B638A23F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17" y="2653995"/>
            <a:ext cx="11544562" cy="3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0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54EFC-2536-462D-A417-147BB3EE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724B8D-D32A-47C6-AD38-32CB51AF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  <a:p>
            <a:pPr lvl="1"/>
            <a:r>
              <a:rPr lang="fr-CA"/>
              <a:t> Expressions implicites et explicites et blocs de code avec </a:t>
            </a:r>
            <a:r>
              <a:rPr lang="fr-CA" b="1"/>
              <a:t>@</a:t>
            </a:r>
          </a:p>
          <a:p>
            <a:pPr lvl="1"/>
            <a:r>
              <a:rPr lang="fr-CA"/>
              <a:t> Encodage d’expressions avec </a:t>
            </a:r>
            <a:r>
              <a:rPr lang="fr-CA" b="1"/>
              <a:t>@Html.Raw</a:t>
            </a:r>
          </a:p>
          <a:p>
            <a:pPr lvl="2"/>
            <a:r>
              <a:rPr lang="fr-CA"/>
              <a:t>Échapper des caractères spéciaux</a:t>
            </a:r>
          </a:p>
          <a:p>
            <a:pPr lvl="1"/>
            <a:r>
              <a:rPr lang="fr-CA"/>
              <a:t> Conditions </a:t>
            </a:r>
            <a:r>
              <a:rPr lang="fr-CA" b="1"/>
              <a:t>@if</a:t>
            </a:r>
            <a:r>
              <a:rPr lang="fr-CA"/>
              <a:t>, </a:t>
            </a:r>
            <a:r>
              <a:rPr lang="fr-CA" b="1"/>
              <a:t>else if</a:t>
            </a:r>
            <a:r>
              <a:rPr lang="fr-CA"/>
              <a:t>, </a:t>
            </a:r>
            <a:r>
              <a:rPr lang="fr-CA" b="1"/>
              <a:t>else</a:t>
            </a:r>
            <a:r>
              <a:rPr lang="fr-CA"/>
              <a:t>, </a:t>
            </a:r>
            <a:r>
              <a:rPr lang="fr-CA" b="1"/>
              <a:t>switch</a:t>
            </a:r>
          </a:p>
          <a:p>
            <a:pPr lvl="1"/>
            <a:r>
              <a:rPr lang="fr-CA"/>
              <a:t> Boucles </a:t>
            </a:r>
            <a:r>
              <a:rPr lang="fr-CA" b="1"/>
              <a:t>@for</a:t>
            </a:r>
            <a:r>
              <a:rPr lang="fr-CA"/>
              <a:t>, </a:t>
            </a:r>
            <a:r>
              <a:rPr lang="fr-CA" b="1"/>
              <a:t>foreach</a:t>
            </a:r>
          </a:p>
          <a:p>
            <a:pPr lvl="1"/>
            <a:r>
              <a:rPr lang="fr-CA"/>
              <a:t> Utiliser des </a:t>
            </a:r>
            <a:r>
              <a:rPr lang="fr-CA" b="1">
                <a:solidFill>
                  <a:srgbClr val="81ADB6"/>
                </a:solidFill>
              </a:rPr>
              <a:t>modèles</a:t>
            </a:r>
          </a:p>
          <a:p>
            <a:pPr lvl="2"/>
            <a:r>
              <a:rPr lang="fr-CA"/>
              <a:t>Directive </a:t>
            </a:r>
            <a:r>
              <a:rPr lang="fr-CA" b="1"/>
              <a:t>@using</a:t>
            </a:r>
            <a:endParaRPr lang="fr-CA" b="1">
              <a:solidFill>
                <a:srgbClr val="81ADB6"/>
              </a:solidFill>
            </a:endParaRPr>
          </a:p>
          <a:p>
            <a:pPr lvl="2"/>
            <a:r>
              <a:rPr lang="fr-CA"/>
              <a:t>Spécifier le modèle </a:t>
            </a:r>
            <a:r>
              <a:rPr lang="fr-CA" b="1"/>
              <a:t>@model</a:t>
            </a:r>
          </a:p>
        </p:txBody>
      </p:sp>
    </p:spTree>
    <p:extLst>
      <p:ext uri="{BB962C8B-B14F-4D97-AF65-F5344CB8AC3E}">
        <p14:creationId xmlns:p14="http://schemas.microsoft.com/office/powerpoint/2010/main" val="2222977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Du C# intégré dans le HTML</a:t>
            </a:r>
          </a:p>
          <a:p>
            <a:pPr lvl="1"/>
            <a:r>
              <a:rPr lang="fr-CA"/>
              <a:t> Expressions </a:t>
            </a:r>
            <a:r>
              <a:rPr lang="fr-CA" b="1"/>
              <a:t>implicites</a:t>
            </a:r>
            <a:r>
              <a:rPr lang="fr-CA"/>
              <a:t> (précédée de </a:t>
            </a:r>
            <a:r>
              <a:rPr lang="fr-CA" b="1">
                <a:solidFill>
                  <a:srgbClr val="DDAB5B"/>
                </a:solidFill>
              </a:rPr>
              <a:t>@</a:t>
            </a:r>
            <a:r>
              <a:rPr lang="fr-CA"/>
              <a:t>)</a:t>
            </a:r>
            <a:endParaRPr lang="fr-CA" b="1"/>
          </a:p>
          <a:p>
            <a:pPr lvl="1"/>
            <a:r>
              <a:rPr lang="fr-CA"/>
              <a:t> Permet d’insérer une méthode dans le code, ce qui modifiera le contenu.</a:t>
            </a:r>
          </a:p>
          <a:p>
            <a:pPr lvl="1"/>
            <a:r>
              <a:rPr lang="fr-CA"/>
              <a:t> Son usage est plutôt limité, on ne peut utiliser qu’une seule instruction </a:t>
            </a:r>
            <a:r>
              <a:rPr lang="fr-CA" b="1"/>
              <a:t>sans espaces</a:t>
            </a:r>
            <a:r>
              <a:rPr lang="fr-CA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C2DD54-C614-40B9-A5BA-82594776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2" y="3069700"/>
            <a:ext cx="4519052" cy="82303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E6AA7A4-4B2E-4817-9773-50A3C7AEA772}"/>
              </a:ext>
            </a:extLst>
          </p:cNvPr>
          <p:cNvCxnSpPr>
            <a:cxnSpLocks/>
          </p:cNvCxnSpPr>
          <p:nvPr/>
        </p:nvCxnSpPr>
        <p:spPr>
          <a:xfrm flipH="1">
            <a:off x="3278506" y="2847703"/>
            <a:ext cx="329173" cy="705393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A0FF3E6-E390-472E-80E2-43BB82084703}"/>
              </a:ext>
            </a:extLst>
          </p:cNvPr>
          <p:cNvSpPr txBox="1"/>
          <p:nvPr/>
        </p:nvSpPr>
        <p:spPr>
          <a:xfrm>
            <a:off x="740228" y="4114728"/>
            <a:ext cx="4643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A785B8"/>
                </a:solidFill>
              </a:rPr>
              <a:t>Par exemple ici, on utilise accède à la propriété </a:t>
            </a:r>
            <a:r>
              <a:rPr lang="fr-CA" sz="2000" b="1">
                <a:solidFill>
                  <a:srgbClr val="A785B8"/>
                </a:solidFill>
              </a:rPr>
              <a:t>Now</a:t>
            </a:r>
            <a:r>
              <a:rPr lang="fr-CA" sz="2000">
                <a:solidFill>
                  <a:srgbClr val="A785B8"/>
                </a:solidFill>
              </a:rPr>
              <a:t> de l’objet </a:t>
            </a:r>
            <a:r>
              <a:rPr lang="fr-CA" sz="2000" b="1">
                <a:solidFill>
                  <a:srgbClr val="A785B8"/>
                </a:solidFill>
              </a:rPr>
              <a:t>DateTime</a:t>
            </a:r>
            <a:r>
              <a:rPr lang="fr-CA" sz="2000">
                <a:solidFill>
                  <a:srgbClr val="A785B8"/>
                </a:solidFill>
              </a:rPr>
              <a:t>, qui retourne la date actuelle (au moment de la compilation)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197C6E2-DF7A-44EC-AC26-DFC32173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05" y="3032594"/>
            <a:ext cx="5014395" cy="216426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08B084D-EC27-41CB-9EB6-CAAF18F88D58}"/>
              </a:ext>
            </a:extLst>
          </p:cNvPr>
          <p:cNvCxnSpPr>
            <a:cxnSpLocks/>
          </p:cNvCxnSpPr>
          <p:nvPr/>
        </p:nvCxnSpPr>
        <p:spPr>
          <a:xfrm flipH="1" flipV="1">
            <a:off x="9237873" y="4776447"/>
            <a:ext cx="409046" cy="310271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21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Du C# intégré dans le HTML</a:t>
            </a:r>
          </a:p>
          <a:p>
            <a:pPr lvl="1"/>
            <a:r>
              <a:rPr lang="fr-CA"/>
              <a:t> Expressions </a:t>
            </a:r>
            <a:r>
              <a:rPr lang="fr-CA" b="1"/>
              <a:t>explicites</a:t>
            </a:r>
            <a:r>
              <a:rPr lang="fr-CA"/>
              <a:t> : Encadrées par </a:t>
            </a:r>
            <a:r>
              <a:rPr lang="fr-CA" b="1">
                <a:solidFill>
                  <a:srgbClr val="DDAB5B"/>
                </a:solidFill>
              </a:rPr>
              <a:t>@(</a:t>
            </a:r>
            <a:r>
              <a:rPr lang="fr-CA"/>
              <a:t> … </a:t>
            </a:r>
            <a:r>
              <a:rPr lang="fr-CA" b="1">
                <a:solidFill>
                  <a:srgbClr val="DDAB5B"/>
                </a:solidFill>
              </a:rPr>
              <a:t>)</a:t>
            </a:r>
          </a:p>
          <a:p>
            <a:pPr lvl="1"/>
            <a:r>
              <a:rPr lang="fr-CA"/>
              <a:t> Permet d’insérer un petit bloc de code sur une ligne. On peut même avoir des </a:t>
            </a:r>
            <a:r>
              <a:rPr lang="fr-CA" b="1"/>
              <a:t>espaces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410678-064A-490F-A2F6-A5FD3722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8" y="2810661"/>
            <a:ext cx="5227773" cy="79254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BB429A2-B7A9-4507-921D-CD44ABE5AFD2}"/>
              </a:ext>
            </a:extLst>
          </p:cNvPr>
          <p:cNvCxnSpPr>
            <a:cxnSpLocks/>
          </p:cNvCxnSpPr>
          <p:nvPr/>
        </p:nvCxnSpPr>
        <p:spPr>
          <a:xfrm flipH="1">
            <a:off x="5218867" y="2526045"/>
            <a:ext cx="329173" cy="705393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8FE50EA-B40C-438B-BC5D-278EAE3D5AAE}"/>
              </a:ext>
            </a:extLst>
          </p:cNvPr>
          <p:cNvSpPr txBox="1"/>
          <p:nvPr/>
        </p:nvSpPr>
        <p:spPr>
          <a:xfrm>
            <a:off x="691877" y="3887826"/>
            <a:ext cx="5227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B681AE"/>
                </a:solidFill>
              </a:rPr>
              <a:t>Par exemple ici, on utilise une </a:t>
            </a:r>
            <a:r>
              <a:rPr lang="fr-CA" sz="2000" b="1">
                <a:solidFill>
                  <a:srgbClr val="B681AE"/>
                </a:solidFill>
              </a:rPr>
              <a:t>condition ternaire</a:t>
            </a:r>
          </a:p>
          <a:p>
            <a:r>
              <a:rPr lang="fr-CA" sz="2000">
                <a:solidFill>
                  <a:srgbClr val="B681AE"/>
                </a:solidFill>
              </a:rPr>
              <a:t>pour vérifier si 55 est plus grand que 12. Puisque c’est vrai, on retourne « </a:t>
            </a:r>
            <a:r>
              <a:rPr lang="fr-CA" sz="2000" b="1">
                <a:solidFill>
                  <a:srgbClr val="B681AE"/>
                </a:solidFill>
              </a:rPr>
              <a:t>Oui</a:t>
            </a:r>
            <a:r>
              <a:rPr lang="fr-CA" sz="2000">
                <a:solidFill>
                  <a:srgbClr val="B681AE"/>
                </a:solidFill>
              </a:rPr>
              <a:t> ».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1B4124-F1FD-4C73-B506-E01FC09B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27" y="2786640"/>
            <a:ext cx="5098222" cy="220237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17A280E-03F8-40A1-85BC-8FA1F22E1A8A}"/>
              </a:ext>
            </a:extLst>
          </p:cNvPr>
          <p:cNvCxnSpPr>
            <a:cxnSpLocks/>
          </p:cNvCxnSpPr>
          <p:nvPr/>
        </p:nvCxnSpPr>
        <p:spPr>
          <a:xfrm flipH="1" flipV="1">
            <a:off x="9388096" y="4593218"/>
            <a:ext cx="409046" cy="310271"/>
          </a:xfrm>
          <a:prstGeom prst="straightConnector1">
            <a:avLst/>
          </a:prstGeom>
          <a:ln w="76200">
            <a:solidFill>
              <a:srgbClr val="A785B8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461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 Du C# intégré dans le HTML</a:t>
            </a:r>
          </a:p>
          <a:p>
            <a:pPr lvl="1"/>
            <a:r>
              <a:rPr lang="fr-CA"/>
              <a:t> </a:t>
            </a:r>
            <a:r>
              <a:rPr lang="fr-CA" b="1"/>
              <a:t>Blocs de code </a:t>
            </a:r>
            <a:r>
              <a:rPr lang="fr-CA"/>
              <a:t>: Encadrés par </a:t>
            </a:r>
            <a:r>
              <a:rPr lang="fr-CA" b="1">
                <a:solidFill>
                  <a:srgbClr val="DDAB5B"/>
                </a:solidFill>
              </a:rPr>
              <a:t>@{</a:t>
            </a:r>
            <a:r>
              <a:rPr lang="fr-CA"/>
              <a:t> … </a:t>
            </a:r>
            <a:r>
              <a:rPr lang="fr-CA" b="1">
                <a:solidFill>
                  <a:srgbClr val="DDAB5B"/>
                </a:solidFill>
              </a:rPr>
              <a:t>}</a:t>
            </a:r>
          </a:p>
          <a:p>
            <a:pPr lvl="1"/>
            <a:r>
              <a:rPr lang="fr-CA"/>
              <a:t> Permet d’avoir du C# sur </a:t>
            </a:r>
            <a:r>
              <a:rPr lang="fr-CA" b="1"/>
              <a:t>plusieurs lignes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Les blocs de code peuvent être insérées n’importe où. Retenez seulement que le code est lu de </a:t>
            </a:r>
            <a:r>
              <a:rPr lang="fr-CA" b="1"/>
              <a:t>haut en bas </a:t>
            </a:r>
            <a:r>
              <a:rPr lang="fr-CA"/>
              <a:t>par le compilateur. (Donc c’est préférable de mettre les blocs de code au début pour pouvoir y accéder plus bas)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ECA2A2-DA22-4D29-9487-27A68941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2" y="2263601"/>
            <a:ext cx="4270875" cy="2524011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71BC726-F0B8-4BA7-B50D-1477864E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2586"/>
            <a:ext cx="5265876" cy="216426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F0C602D-6018-4A06-BA66-E08A5FD5F184}"/>
              </a:ext>
            </a:extLst>
          </p:cNvPr>
          <p:cNvCxnSpPr>
            <a:cxnSpLocks/>
          </p:cNvCxnSpPr>
          <p:nvPr/>
        </p:nvCxnSpPr>
        <p:spPr>
          <a:xfrm flipH="1">
            <a:off x="4167307" y="3799673"/>
            <a:ext cx="329173" cy="705393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87F5664-6CEF-4D40-83EC-0DF50DDA8F06}"/>
              </a:ext>
            </a:extLst>
          </p:cNvPr>
          <p:cNvSpPr txBox="1"/>
          <p:nvPr/>
        </p:nvSpPr>
        <p:spPr>
          <a:xfrm>
            <a:off x="3297735" y="3429000"/>
            <a:ext cx="239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B681AE"/>
                </a:solidFill>
              </a:rPr>
              <a:t>On affiche la variable </a:t>
            </a:r>
            <a:r>
              <a:rPr lang="fr-CA" sz="1600" b="1">
                <a:solidFill>
                  <a:srgbClr val="B681AE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3056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Encodage d’expression avec </a:t>
            </a:r>
            <a:r>
              <a:rPr lang="fr-CA" b="1" dirty="0" err="1"/>
              <a:t>Html.Raw</a:t>
            </a:r>
            <a:r>
              <a:rPr lang="fr-CA" b="1" dirty="0"/>
              <a:t>()</a:t>
            </a:r>
          </a:p>
          <a:p>
            <a:pPr lvl="1"/>
            <a:r>
              <a:rPr lang="fr-CA" dirty="0"/>
              <a:t>On ne peut pas insérer des </a:t>
            </a:r>
            <a:r>
              <a:rPr lang="fr-CA" b="1" dirty="0">
                <a:solidFill>
                  <a:srgbClr val="81ADB6"/>
                </a:solidFill>
              </a:rPr>
              <a:t>éléments Html</a:t>
            </a:r>
            <a:r>
              <a:rPr lang="fr-CA" dirty="0"/>
              <a:t> comme ceci :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On peut le faire avec </a:t>
            </a:r>
            <a:r>
              <a:rPr lang="fr-CA" b="1" dirty="0" err="1"/>
              <a:t>Html.Raw</a:t>
            </a:r>
            <a:r>
              <a:rPr lang="fr-CA" b="1" dirty="0"/>
              <a:t>()</a:t>
            </a:r>
            <a:r>
              <a:rPr lang="fr-CA" dirty="0"/>
              <a:t> par contre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464CC-0A59-4EA7-B6B2-8308543A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0" y="2447229"/>
            <a:ext cx="5883150" cy="83065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0444FF-CE72-488E-892A-AF10DD54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975983"/>
            <a:ext cx="4473160" cy="177314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C25D87-4716-4A5A-AFF4-E4E2464CB7F9}"/>
              </a:ext>
            </a:extLst>
          </p:cNvPr>
          <p:cNvCxnSpPr>
            <a:cxnSpLocks/>
          </p:cNvCxnSpPr>
          <p:nvPr/>
        </p:nvCxnSpPr>
        <p:spPr>
          <a:xfrm flipH="1">
            <a:off x="10437479" y="2656673"/>
            <a:ext cx="329173" cy="705393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DA951682-6F27-4838-A883-3D0FA261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66" y="4828868"/>
            <a:ext cx="6523285" cy="792549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93EB9B2-115A-42C5-B174-288298ED1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485" y="4565955"/>
            <a:ext cx="3939881" cy="1318374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C7C2EF-4FE8-48D2-A082-46978076A1B5}"/>
              </a:ext>
            </a:extLst>
          </p:cNvPr>
          <p:cNvCxnSpPr>
            <a:cxnSpLocks/>
          </p:cNvCxnSpPr>
          <p:nvPr/>
        </p:nvCxnSpPr>
        <p:spPr>
          <a:xfrm flipH="1">
            <a:off x="10065886" y="4695653"/>
            <a:ext cx="329173" cy="705393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0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926"/>
            <a:ext cx="10515600" cy="5147506"/>
          </a:xfrm>
        </p:spPr>
        <p:txBody>
          <a:bodyPr/>
          <a:lstStyle/>
          <a:p>
            <a:r>
              <a:rPr lang="fr-CA"/>
              <a:t> Encodage d’expression avec </a:t>
            </a:r>
            <a:r>
              <a:rPr lang="fr-CA" b="1"/>
              <a:t>Html.Raw()</a:t>
            </a:r>
          </a:p>
          <a:p>
            <a:pPr lvl="1"/>
            <a:r>
              <a:rPr lang="fr-CA"/>
              <a:t>Et pourquoi ça ne fonctionne pas sans HTML.Raw() ?</a:t>
            </a:r>
          </a:p>
          <a:p>
            <a:pPr lvl="2"/>
            <a:r>
              <a:rPr lang="fr-CA"/>
              <a:t>Pour éviter l’</a:t>
            </a:r>
            <a:r>
              <a:rPr lang="fr-CA" b="1"/>
              <a:t>injection de code </a:t>
            </a:r>
            <a:r>
              <a:rPr lang="fr-CA"/>
              <a:t>!</a:t>
            </a:r>
          </a:p>
          <a:p>
            <a:pPr lvl="2"/>
            <a:endParaRPr lang="fr-CA"/>
          </a:p>
          <a:p>
            <a:pPr lvl="1"/>
            <a:r>
              <a:rPr lang="fr-CA" b="1"/>
              <a:t>Injection de code </a:t>
            </a:r>
            <a:r>
              <a:rPr lang="fr-CA"/>
              <a:t>: </a:t>
            </a:r>
            <a:r>
              <a:rPr lang="fr-CA" b="1">
                <a:solidFill>
                  <a:srgbClr val="81ADB6"/>
                </a:solidFill>
              </a:rPr>
              <a:t>Faille de sécurité </a:t>
            </a:r>
            <a:r>
              <a:rPr lang="fr-CA"/>
              <a:t>permettant d’insérer du code dans une application et de modifier son exécution.</a:t>
            </a:r>
          </a:p>
          <a:p>
            <a:pPr lvl="2"/>
            <a:r>
              <a:rPr lang="fr-CA"/>
              <a:t>Si on peut injecter du code qui est compilé … ça veut dire qu’on peut modifier des permissions, accéder à une base de données, etc.</a:t>
            </a:r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912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Échapper des caractères spéciaux</a:t>
            </a:r>
          </a:p>
          <a:p>
            <a:pPr lvl="1"/>
            <a:r>
              <a:rPr lang="fr-CA"/>
              <a:t>Certains caractères réservés comme les </a:t>
            </a:r>
            <a:r>
              <a:rPr lang="fr-CA" b="1"/>
              <a:t>guillemets</a:t>
            </a:r>
            <a:r>
              <a:rPr lang="fr-CA"/>
              <a:t> ou </a:t>
            </a:r>
            <a:r>
              <a:rPr lang="fr-CA" b="1"/>
              <a:t>@</a:t>
            </a:r>
            <a:r>
              <a:rPr lang="fr-CA"/>
              <a:t> doivent être échappés.</a:t>
            </a:r>
          </a:p>
          <a:p>
            <a:pPr lvl="2"/>
            <a:r>
              <a:rPr lang="fr-CA"/>
              <a:t>Ex : Pour des </a:t>
            </a:r>
            <a:r>
              <a:rPr lang="fr-CA" b="1"/>
              <a:t>guillemets</a:t>
            </a:r>
            <a:r>
              <a:rPr lang="fr-CA"/>
              <a:t> qui font partie d’une chaîne de caractères, on met simplement des </a:t>
            </a:r>
            <a:r>
              <a:rPr lang="fr-CA" b="1">
                <a:solidFill>
                  <a:srgbClr val="81ADB6"/>
                </a:solidFill>
              </a:rPr>
              <a:t>barres obliques</a:t>
            </a:r>
            <a:r>
              <a:rPr lang="fr-CA"/>
              <a:t>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r>
              <a:rPr lang="fr-CA"/>
              <a:t>Ex : Pour insérer </a:t>
            </a:r>
            <a:r>
              <a:rPr lang="fr-CA" b="1"/>
              <a:t>@ </a:t>
            </a:r>
            <a:r>
              <a:rPr lang="fr-CA"/>
              <a:t>dans le HTML sans faire de C#, on met </a:t>
            </a:r>
            <a:r>
              <a:rPr lang="fr-CA" b="1">
                <a:solidFill>
                  <a:srgbClr val="81ADB6"/>
                </a:solidFill>
              </a:rPr>
              <a:t>@</a:t>
            </a:r>
            <a:r>
              <a:rPr lang="fr-CA" b="1"/>
              <a:t>@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7BB0E7-3317-45FE-84F1-1CB8C939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58" y="3070829"/>
            <a:ext cx="4576489" cy="33650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28085-216C-4F7F-9F9D-89CA5A1C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58" y="4442472"/>
            <a:ext cx="5202920" cy="33650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C91610A-8BBA-4E47-9A6A-F5226E5AB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647" y="3070829"/>
            <a:ext cx="3414056" cy="358171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F28DD42-0E6F-40E2-8294-5CC919FD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818" y="4442472"/>
            <a:ext cx="2461473" cy="35055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826661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95073F-2C23-4213-857F-B00B8F72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30" y="2693881"/>
            <a:ext cx="3159074" cy="348308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Conditions</a:t>
            </a:r>
          </a:p>
          <a:p>
            <a:pPr lvl="1"/>
            <a:r>
              <a:rPr lang="fr-CA" b="1"/>
              <a:t>@if</a:t>
            </a:r>
            <a:r>
              <a:rPr lang="fr-CA"/>
              <a:t>, </a:t>
            </a:r>
            <a:r>
              <a:rPr lang="fr-CA" b="1"/>
              <a:t>else if</a:t>
            </a:r>
            <a:r>
              <a:rPr lang="fr-CA"/>
              <a:t>, </a:t>
            </a:r>
            <a:r>
              <a:rPr lang="fr-CA" b="1"/>
              <a:t>else</a:t>
            </a:r>
            <a:endParaRPr lang="fr-CA"/>
          </a:p>
          <a:p>
            <a:pPr lvl="1"/>
            <a:r>
              <a:rPr lang="fr-CA"/>
              <a:t>Bien entendu, on peut utiliser @if seul, ou seulement avec @else, ou avec plusieurs @if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345D7D-0195-437B-A7BE-85E6E170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38" y="3538861"/>
            <a:ext cx="5052498" cy="193564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288775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CA0FF-6DB7-45B4-BC5B-BD757E5F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Relation Client-Serveur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B23B7-F06E-4AEC-91B0-7622E814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.NET FRAMEWORK vs .NET CORE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r>
              <a:rPr lang="fr-CA"/>
              <a:t>Nous utiliserons le framework </a:t>
            </a:r>
            <a:r>
              <a:rPr lang="fr-CA" b="1"/>
              <a:t>.NET </a:t>
            </a:r>
            <a:r>
              <a:rPr lang="fr-CA" b="1" u="sng"/>
              <a:t>core</a:t>
            </a:r>
            <a:r>
              <a:rPr lang="fr-CA"/>
              <a:t> puisqu’il permet de créer des applications compatibles sur toutes les plateformes. (Contrairement à </a:t>
            </a:r>
            <a:r>
              <a:rPr lang="fr-CA" b="1"/>
              <a:t>.NET</a:t>
            </a:r>
            <a:r>
              <a:rPr lang="fr-CA"/>
              <a:t>, qui se concentre sur Windows)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7B6F3C-C886-4C9D-A96A-8A3E7CB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65" y="1493483"/>
            <a:ext cx="6882869" cy="3548782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D76E6BE-7771-488A-860C-25042440F9CC}"/>
              </a:ext>
            </a:extLst>
          </p:cNvPr>
          <p:cNvCxnSpPr>
            <a:cxnSpLocks/>
          </p:cNvCxnSpPr>
          <p:nvPr/>
        </p:nvCxnSpPr>
        <p:spPr>
          <a:xfrm flipH="1">
            <a:off x="6918798" y="980309"/>
            <a:ext cx="389870" cy="888852"/>
          </a:xfrm>
          <a:prstGeom prst="straightConnector1">
            <a:avLst/>
          </a:prstGeom>
          <a:ln w="146050">
            <a:solidFill>
              <a:srgbClr val="7F7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13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Conditions</a:t>
            </a:r>
          </a:p>
          <a:p>
            <a:pPr lvl="1"/>
            <a:r>
              <a:rPr lang="fr-CA" b="1"/>
              <a:t>@switch</a:t>
            </a:r>
          </a:p>
          <a:p>
            <a:pPr lvl="2"/>
            <a:r>
              <a:rPr lang="fr-CA"/>
              <a:t>N’oubliez pas d’utiliser </a:t>
            </a:r>
            <a:r>
              <a:rPr lang="fr-CA" b="1">
                <a:solidFill>
                  <a:srgbClr val="81ADB6"/>
                </a:solidFill>
              </a:rPr>
              <a:t>break;</a:t>
            </a:r>
            <a:r>
              <a:rPr lang="fr-CA"/>
              <a:t> pour rendre vos cas exclusifs.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DC1A9A-3FBD-4C86-9DD4-5A916059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06" y="2867196"/>
            <a:ext cx="4077399" cy="213867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FE3130-B49B-4302-AFBD-5BD98585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790" y="2973616"/>
            <a:ext cx="5303980" cy="182133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1015785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Boucles</a:t>
            </a:r>
          </a:p>
          <a:p>
            <a:pPr lvl="1"/>
            <a:r>
              <a:rPr lang="fr-CA" b="1"/>
              <a:t>@for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lvl="1"/>
            <a:r>
              <a:rPr lang="fr-CA"/>
              <a:t> Oups … il faut mettre </a:t>
            </a:r>
            <a:r>
              <a:rPr lang="fr-CA" b="1">
                <a:solidFill>
                  <a:srgbClr val="DDAB5B"/>
                </a:solidFill>
              </a:rPr>
              <a:t>@</a:t>
            </a:r>
            <a:r>
              <a:rPr lang="fr-CA"/>
              <a:t> devant le </a:t>
            </a:r>
            <a:r>
              <a:rPr lang="fr-CA" b="1"/>
              <a:t>i</a:t>
            </a:r>
            <a:r>
              <a:rPr lang="fr-CA"/>
              <a:t> pour que ce soit reconnu comme la variable i.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BCA58D-D66B-4649-9CC1-02060F93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51" y="4220555"/>
            <a:ext cx="3595673" cy="1758965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CF53AC-5674-48A7-B69E-2CAD2769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42" y="4220555"/>
            <a:ext cx="4846740" cy="1714649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BA7F7A-2C9D-42E8-8401-7720606E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01" y="1516470"/>
            <a:ext cx="3012819" cy="159249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1C8F5A-754A-47FD-AA0F-EE84A0033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580" y="1451580"/>
            <a:ext cx="5303980" cy="1722269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664358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Boucles</a:t>
            </a:r>
          </a:p>
          <a:p>
            <a:pPr lvl="1"/>
            <a:r>
              <a:rPr lang="fr-CA"/>
              <a:t> </a:t>
            </a:r>
            <a:r>
              <a:rPr lang="fr-CA" b="1"/>
              <a:t>@foreach</a:t>
            </a:r>
          </a:p>
          <a:p>
            <a:pPr lvl="1"/>
            <a:r>
              <a:rPr lang="fr-CA"/>
              <a:t> Toujours pratique avec des structures de données, dans ce cas-ci avec un tableau d’objets de type anonyme.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064AD3-5F5F-40A2-BD08-0F60B21D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89" y="3059587"/>
            <a:ext cx="5006774" cy="262150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0F86F15-1963-4AD1-8AC0-CE6A6D22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4" y="3071811"/>
            <a:ext cx="5006774" cy="260928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3024063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Utiliser des modèles</a:t>
            </a:r>
          </a:p>
          <a:p>
            <a:pPr lvl="1"/>
            <a:r>
              <a:rPr lang="fr-CA"/>
              <a:t> On peut ajouter des classes dans le namespace </a:t>
            </a:r>
            <a:r>
              <a:rPr lang="fr-CA" b="1"/>
              <a:t>Models</a:t>
            </a:r>
            <a:r>
              <a:rPr lang="fr-CA"/>
              <a:t> pour s’en servir dans notre application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Ici, on a créé une </a:t>
            </a:r>
            <a:r>
              <a:rPr lang="fr-CA" b="1"/>
              <a:t>classe</a:t>
            </a:r>
            <a:r>
              <a:rPr lang="fr-CA"/>
              <a:t> qui nous permettra d’avoir des </a:t>
            </a:r>
            <a:r>
              <a:rPr lang="fr-CA" b="1"/>
              <a:t>objets</a:t>
            </a:r>
            <a:r>
              <a:rPr lang="fr-CA"/>
              <a:t> de type « </a:t>
            </a:r>
            <a:r>
              <a:rPr lang="fr-CA" b="1"/>
              <a:t>Personne </a:t>
            </a:r>
            <a:r>
              <a:rPr lang="fr-CA"/>
              <a:t>» avec quelques attributs.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C1DF30-C932-405D-8C06-03E1F243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38" y="2448680"/>
            <a:ext cx="1844646" cy="81648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87015-825C-4AA8-945C-BB4D13B1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43" y="2448680"/>
            <a:ext cx="3208298" cy="230906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41695584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Utiliser des modèles</a:t>
            </a:r>
          </a:p>
          <a:p>
            <a:pPr lvl="1"/>
            <a:r>
              <a:rPr lang="fr-CA"/>
              <a:t> On peut ensuite utiliser ces classes du modèle dans d’autres classes grâce à </a:t>
            </a:r>
            <a:r>
              <a:rPr lang="fr-CA" b="1">
                <a:solidFill>
                  <a:srgbClr val="DDAB5B"/>
                </a:solidFill>
              </a:rPr>
              <a:t>@using </a:t>
            </a:r>
            <a:r>
              <a:rPr lang="fr-CA"/>
              <a:t>(Comme on a vu dans la </a:t>
            </a:r>
            <a:r>
              <a:rPr lang="fr-CA" b="1">
                <a:solidFill>
                  <a:srgbClr val="81ADB6"/>
                </a:solidFill>
              </a:rPr>
              <a:t>mise à niveau en C#</a:t>
            </a:r>
            <a:r>
              <a:rPr lang="fr-CA"/>
              <a:t>)</a:t>
            </a:r>
          </a:p>
          <a:p>
            <a:pPr lvl="2"/>
            <a:r>
              <a:rPr lang="fr-CA"/>
              <a:t>Ex : Dans une vue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543959-77A9-4A60-BC33-F0487D1CF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6" y="2796959"/>
            <a:ext cx="5075360" cy="2857748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9F6420-DC71-4662-BB64-DE1E3F10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836" y="2796959"/>
            <a:ext cx="4801016" cy="1722269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F4DDD45-905C-46C8-BB4D-E389D1EA0193}"/>
              </a:ext>
            </a:extLst>
          </p:cNvPr>
          <p:cNvCxnSpPr>
            <a:cxnSpLocks/>
          </p:cNvCxnSpPr>
          <p:nvPr/>
        </p:nvCxnSpPr>
        <p:spPr>
          <a:xfrm flipH="1" flipV="1">
            <a:off x="2427931" y="2977887"/>
            <a:ext cx="555595" cy="372736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91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Utiliser des modèles</a:t>
            </a:r>
          </a:p>
          <a:p>
            <a:pPr lvl="1"/>
            <a:r>
              <a:rPr lang="fr-CA"/>
              <a:t>En spécifiant le modèle d’une vue à l’aide de </a:t>
            </a:r>
            <a:r>
              <a:rPr lang="fr-CA" b="1"/>
              <a:t>@model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27232E-7211-45F9-93E2-F82F8AA1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634" y="2011600"/>
            <a:ext cx="8472730" cy="207707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B9417C-62A1-40C3-AAA3-14E031E3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34" y="4254068"/>
            <a:ext cx="3916367" cy="1877175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917CEA-C3C1-4BED-AE30-4EC6E809FE47}"/>
              </a:ext>
            </a:extLst>
          </p:cNvPr>
          <p:cNvSpPr txBox="1"/>
          <p:nvPr/>
        </p:nvSpPr>
        <p:spPr>
          <a:xfrm>
            <a:off x="5951015" y="4176992"/>
            <a:ext cx="4538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B681AE"/>
                </a:solidFill>
              </a:rPr>
              <a:t>Spécifier un </a:t>
            </a:r>
            <a:r>
              <a:rPr lang="fr-CA" sz="2000" b="1">
                <a:solidFill>
                  <a:srgbClr val="81ADB6"/>
                </a:solidFill>
              </a:rPr>
              <a:t>@model </a:t>
            </a:r>
            <a:r>
              <a:rPr lang="fr-CA" sz="2000">
                <a:solidFill>
                  <a:srgbClr val="B681AE"/>
                </a:solidFill>
              </a:rPr>
              <a:t>(Ici, une </a:t>
            </a:r>
            <a:r>
              <a:rPr lang="fr-CA" sz="2000" b="1">
                <a:solidFill>
                  <a:srgbClr val="B681AE"/>
                </a:solidFill>
              </a:rPr>
              <a:t>List</a:t>
            </a:r>
            <a:r>
              <a:rPr lang="fr-CA" sz="2000">
                <a:solidFill>
                  <a:srgbClr val="B681AE"/>
                </a:solidFill>
              </a:rPr>
              <a:t> de </a:t>
            </a:r>
            <a:r>
              <a:rPr lang="fr-CA" sz="2000" b="1">
                <a:solidFill>
                  <a:srgbClr val="B681AE"/>
                </a:solidFill>
              </a:rPr>
              <a:t>Personne</a:t>
            </a:r>
            <a:r>
              <a:rPr lang="fr-CA" sz="2000">
                <a:solidFill>
                  <a:srgbClr val="B681AE"/>
                </a:solidFill>
              </a:rPr>
              <a:t>) permettra d’accéder à des objets à l’aide du mot-clé « </a:t>
            </a:r>
            <a:r>
              <a:rPr lang="fr-CA" sz="2000" b="1">
                <a:solidFill>
                  <a:srgbClr val="81ADB6"/>
                </a:solidFill>
              </a:rPr>
              <a:t>Model</a:t>
            </a:r>
            <a:r>
              <a:rPr lang="fr-CA" sz="2000">
                <a:solidFill>
                  <a:srgbClr val="B681AE"/>
                </a:solidFill>
              </a:rPr>
              <a:t> » dans notre vue.</a:t>
            </a:r>
          </a:p>
          <a:p>
            <a:r>
              <a:rPr lang="fr-CA" sz="2000">
                <a:solidFill>
                  <a:srgbClr val="B681AE"/>
                </a:solidFill>
              </a:rPr>
              <a:t>Par contre, où est cette liste ? (Voir prochaines diapos)</a:t>
            </a:r>
          </a:p>
          <a:p>
            <a:endParaRPr lang="fr-CA" sz="2000">
              <a:solidFill>
                <a:srgbClr val="B681AE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292C74F-1AF7-4D33-9854-8B73E0FFB5F8}"/>
              </a:ext>
            </a:extLst>
          </p:cNvPr>
          <p:cNvCxnSpPr>
            <a:cxnSpLocks/>
          </p:cNvCxnSpPr>
          <p:nvPr/>
        </p:nvCxnSpPr>
        <p:spPr>
          <a:xfrm flipH="1">
            <a:off x="3917097" y="2873829"/>
            <a:ext cx="387114" cy="356645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20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9457"/>
            <a:ext cx="7528561" cy="5147506"/>
          </a:xfrm>
        </p:spPr>
        <p:txBody>
          <a:bodyPr/>
          <a:lstStyle/>
          <a:p>
            <a:r>
              <a:rPr lang="fr-CA"/>
              <a:t> Utiliser des modèles</a:t>
            </a:r>
          </a:p>
          <a:p>
            <a:endParaRPr lang="fr-CA" b="1"/>
          </a:p>
          <a:p>
            <a:pPr lvl="1"/>
            <a:r>
              <a:rPr lang="fr-CA" b="1"/>
              <a:t>Étape 1 </a:t>
            </a:r>
            <a:r>
              <a:rPr lang="fr-CA"/>
              <a:t>: D’abord, il faut avoir une classe qui sert de modèle.</a:t>
            </a:r>
          </a:p>
          <a:p>
            <a:pPr lvl="1"/>
            <a:endParaRPr lang="fr-CA"/>
          </a:p>
          <a:p>
            <a:pPr lvl="1"/>
            <a:r>
              <a:rPr lang="fr-CA" b="1"/>
              <a:t>Étape 2</a:t>
            </a:r>
            <a:r>
              <a:rPr lang="fr-CA"/>
              <a:t> : Dans le </a:t>
            </a:r>
            <a:r>
              <a:rPr lang="fr-CA" b="1"/>
              <a:t>contrôleur</a:t>
            </a:r>
            <a:r>
              <a:rPr lang="fr-CA"/>
              <a:t> associé à la </a:t>
            </a:r>
            <a:r>
              <a:rPr lang="fr-CA" b="1"/>
              <a:t>Vue</a:t>
            </a:r>
            <a:r>
              <a:rPr lang="fr-CA"/>
              <a:t> dans laquelle on souhaite afficher notre modèle, on doit préciser </a:t>
            </a:r>
            <a:r>
              <a:rPr lang="fr-CA" b="1">
                <a:solidFill>
                  <a:srgbClr val="81ADB6"/>
                </a:solidFill>
              </a:rPr>
              <a:t>using</a:t>
            </a:r>
            <a:r>
              <a:rPr lang="fr-CA"/>
              <a:t> pour avoir accès à la classe du modèle.</a:t>
            </a:r>
          </a:p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3F6DE7-4D37-4959-BD30-7FF69CF1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282" y="1286133"/>
            <a:ext cx="2592352" cy="640638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3577B2-275A-43CD-B863-4EDE5E37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066577"/>
            <a:ext cx="3682282" cy="2209369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1D794F-351C-4F0E-BD0F-15F47D2CA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241" y="4615580"/>
            <a:ext cx="4721383" cy="865982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</p:spTree>
    <p:extLst>
      <p:ext uri="{BB962C8B-B14F-4D97-AF65-F5344CB8AC3E}">
        <p14:creationId xmlns:p14="http://schemas.microsoft.com/office/powerpoint/2010/main" val="2772110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Utiliser des modèles</a:t>
            </a:r>
          </a:p>
          <a:p>
            <a:pPr lvl="1"/>
            <a:r>
              <a:rPr lang="fr-CA" b="1"/>
              <a:t>Étape 3</a:t>
            </a:r>
            <a:r>
              <a:rPr lang="fr-CA"/>
              <a:t> : Dans la </a:t>
            </a:r>
            <a:r>
              <a:rPr lang="fr-CA" b="1"/>
              <a:t>méthode</a:t>
            </a:r>
            <a:r>
              <a:rPr lang="fr-CA"/>
              <a:t> qui retourne notre </a:t>
            </a:r>
            <a:r>
              <a:rPr lang="fr-CA" b="1"/>
              <a:t>vue</a:t>
            </a:r>
            <a:r>
              <a:rPr lang="fr-CA"/>
              <a:t>, il faut ajouter un </a:t>
            </a:r>
            <a:r>
              <a:rPr lang="fr-CA" b="1"/>
              <a:t>argument</a:t>
            </a:r>
            <a:r>
              <a:rPr lang="fr-CA"/>
              <a:t> qui correspond au </a:t>
            </a:r>
            <a:r>
              <a:rPr lang="fr-CA" b="1"/>
              <a:t>type </a:t>
            </a:r>
            <a:r>
              <a:rPr lang="fr-CA"/>
              <a:t>de </a:t>
            </a:r>
            <a:r>
              <a:rPr lang="fr-CA" b="1"/>
              <a:t>modèle</a:t>
            </a:r>
            <a:r>
              <a:rPr lang="fr-CA"/>
              <a:t> attendu.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Par exemple ici, la variable « </a:t>
            </a:r>
            <a:r>
              <a:rPr lang="fr-CA" b="1">
                <a:solidFill>
                  <a:srgbClr val="8197B6"/>
                </a:solidFill>
              </a:rPr>
              <a:t>personnes</a:t>
            </a:r>
            <a:r>
              <a:rPr lang="fr-CA"/>
              <a:t> » doit être une «</a:t>
            </a:r>
            <a:r>
              <a:rPr lang="fr-CA" b="1"/>
              <a:t> List </a:t>
            </a:r>
            <a:r>
              <a:rPr lang="fr-CA"/>
              <a:t>» de </a:t>
            </a:r>
            <a:r>
              <a:rPr lang="fr-CA" b="1"/>
              <a:t>Personne</a:t>
            </a:r>
            <a:r>
              <a:rPr lang="fr-CA"/>
              <a:t>, tel qu’on l’a indiqué dans notre </a:t>
            </a:r>
            <a:r>
              <a:rPr lang="fr-CA" b="1"/>
              <a:t>vue</a:t>
            </a:r>
            <a:r>
              <a:rPr lang="fr-CA"/>
              <a:t>.</a:t>
            </a:r>
          </a:p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466074-DEB9-41E2-9FFB-38662270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3" y="2704011"/>
            <a:ext cx="3526541" cy="111691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8F9590-43DE-4C48-A5BB-EF1D8048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67" y="2359467"/>
            <a:ext cx="1695156" cy="2972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5CDAB9-A372-4A22-A814-09E9457AA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46" y="2704011"/>
            <a:ext cx="4638739" cy="102052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371EE1-3B6E-4B43-9282-8FCA8FC4D61F}"/>
              </a:ext>
            </a:extLst>
          </p:cNvPr>
          <p:cNvCxnSpPr>
            <a:cxnSpLocks/>
          </p:cNvCxnSpPr>
          <p:nvPr/>
        </p:nvCxnSpPr>
        <p:spPr>
          <a:xfrm>
            <a:off x="4493623" y="3494314"/>
            <a:ext cx="1551332" cy="71846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6922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Utiliser des modèles</a:t>
            </a:r>
          </a:p>
          <a:p>
            <a:pPr lvl="1"/>
            <a:r>
              <a:rPr lang="fr-CA"/>
              <a:t>La liste de « Personne » a été instanciée dans le contrôleur.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Une </a:t>
            </a:r>
            <a:r>
              <a:rPr lang="fr-CA" b="1"/>
              <a:t>fonction </a:t>
            </a:r>
            <a:r>
              <a:rPr lang="fr-CA"/>
              <a:t>qui crée une </a:t>
            </a:r>
            <a:r>
              <a:rPr lang="fr-CA" b="1"/>
              <a:t>liste </a:t>
            </a:r>
            <a:r>
              <a:rPr lang="fr-CA"/>
              <a:t>de « </a:t>
            </a:r>
            <a:r>
              <a:rPr lang="fr-CA" b="1"/>
              <a:t>Personne</a:t>
            </a:r>
            <a:r>
              <a:rPr lang="fr-CA"/>
              <a:t> » est utilisée, puis cette </a:t>
            </a:r>
            <a:r>
              <a:rPr lang="fr-CA" b="1"/>
              <a:t>List</a:t>
            </a:r>
            <a:r>
              <a:rPr lang="fr-CA"/>
              <a:t> est utilisée comme argument pour retourner la </a:t>
            </a:r>
            <a:r>
              <a:rPr lang="fr-CA" b="1"/>
              <a:t>vue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69D510-8C38-4D31-9F96-F2207C00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96" y="2230991"/>
            <a:ext cx="3413792" cy="1152290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48BFFA-6964-4EC9-8895-B98D07F6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73" y="2191803"/>
            <a:ext cx="3969925" cy="198496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7504112-8F2E-49C4-A822-0E34DB5F34BE}"/>
              </a:ext>
            </a:extLst>
          </p:cNvPr>
          <p:cNvCxnSpPr>
            <a:cxnSpLocks/>
          </p:cNvCxnSpPr>
          <p:nvPr/>
        </p:nvCxnSpPr>
        <p:spPr>
          <a:xfrm flipH="1">
            <a:off x="5519057" y="2383972"/>
            <a:ext cx="973183" cy="346166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81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69C9-F814-4A58-9523-6111A250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98A1F-C3E7-402F-B344-D6D7138C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Utiliser des modèles</a:t>
            </a:r>
            <a:endParaRPr lang="fr-CA" b="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27232E-7211-45F9-93E2-F82F8AA1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635" y="1815657"/>
            <a:ext cx="8472730" cy="2077073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B9417C-62A1-40C3-AAA3-14E031E3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35" y="4058125"/>
            <a:ext cx="3916367" cy="1877175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917CEA-C3C1-4BED-AE30-4EC6E809FE47}"/>
              </a:ext>
            </a:extLst>
          </p:cNvPr>
          <p:cNvSpPr txBox="1"/>
          <p:nvPr/>
        </p:nvSpPr>
        <p:spPr>
          <a:xfrm>
            <a:off x="5951016" y="3981049"/>
            <a:ext cx="4538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B681AE"/>
                </a:solidFill>
              </a:rPr>
              <a:t>Spécifier un </a:t>
            </a:r>
            <a:r>
              <a:rPr lang="fr-CA" sz="2000" b="1">
                <a:solidFill>
                  <a:srgbClr val="81ADB6"/>
                </a:solidFill>
              </a:rPr>
              <a:t>@model </a:t>
            </a:r>
            <a:r>
              <a:rPr lang="fr-CA" sz="2000">
                <a:solidFill>
                  <a:srgbClr val="B681AE"/>
                </a:solidFill>
              </a:rPr>
              <a:t>(Ici, une </a:t>
            </a:r>
            <a:r>
              <a:rPr lang="fr-CA" sz="2000" b="1">
                <a:solidFill>
                  <a:srgbClr val="B681AE"/>
                </a:solidFill>
              </a:rPr>
              <a:t>List</a:t>
            </a:r>
            <a:r>
              <a:rPr lang="fr-CA" sz="2000">
                <a:solidFill>
                  <a:srgbClr val="B681AE"/>
                </a:solidFill>
              </a:rPr>
              <a:t> de </a:t>
            </a:r>
            <a:r>
              <a:rPr lang="fr-CA" sz="2000" b="1">
                <a:solidFill>
                  <a:srgbClr val="B681AE"/>
                </a:solidFill>
              </a:rPr>
              <a:t>Personne</a:t>
            </a:r>
            <a:r>
              <a:rPr lang="fr-CA" sz="2000">
                <a:solidFill>
                  <a:srgbClr val="B681AE"/>
                </a:solidFill>
              </a:rPr>
              <a:t>) permettra d’accéder à des objets à l’aide du mot-clé « </a:t>
            </a:r>
            <a:r>
              <a:rPr lang="fr-CA" sz="2000" b="1">
                <a:solidFill>
                  <a:srgbClr val="81ADB6"/>
                </a:solidFill>
              </a:rPr>
              <a:t>Model</a:t>
            </a:r>
            <a:r>
              <a:rPr lang="fr-CA" sz="2000">
                <a:solidFill>
                  <a:srgbClr val="B681AE"/>
                </a:solidFill>
              </a:rPr>
              <a:t> » dans notre vue.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292C74F-1AF7-4D33-9854-8B73E0FFB5F8}"/>
              </a:ext>
            </a:extLst>
          </p:cNvPr>
          <p:cNvCxnSpPr>
            <a:cxnSpLocks/>
          </p:cNvCxnSpPr>
          <p:nvPr/>
        </p:nvCxnSpPr>
        <p:spPr>
          <a:xfrm flipH="1">
            <a:off x="3917098" y="2677886"/>
            <a:ext cx="387114" cy="356645"/>
          </a:xfrm>
          <a:prstGeom prst="straightConnector1">
            <a:avLst/>
          </a:prstGeom>
          <a:ln w="7620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1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CA0FF-6DB7-45B4-BC5B-BD757E5F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Relation Client-Serveur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B23B7-F06E-4AEC-91B0-7622E814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788941" cy="5147506"/>
          </a:xfrm>
        </p:spPr>
        <p:txBody>
          <a:bodyPr/>
          <a:lstStyle/>
          <a:p>
            <a:r>
              <a:rPr lang="fr-CA" dirty="0"/>
              <a:t> « Convention plutôt que configuration »</a:t>
            </a:r>
          </a:p>
          <a:p>
            <a:endParaRPr lang="fr-CA" dirty="0"/>
          </a:p>
          <a:p>
            <a:pPr lvl="1"/>
            <a:r>
              <a:rPr lang="fr-CA" dirty="0"/>
              <a:t>L’usage de </a:t>
            </a:r>
            <a:r>
              <a:rPr lang="fr-CA" b="1" dirty="0"/>
              <a:t>ASP.NET </a:t>
            </a:r>
            <a:r>
              <a:rPr lang="fr-CA" b="1" dirty="0" err="1"/>
              <a:t>core</a:t>
            </a:r>
            <a:r>
              <a:rPr lang="fr-CA" b="1" dirty="0"/>
              <a:t> </a:t>
            </a:r>
            <a:r>
              <a:rPr lang="fr-CA" dirty="0"/>
              <a:t>impose le respect de nombreuses </a:t>
            </a:r>
            <a:r>
              <a:rPr lang="fr-CA" b="1" dirty="0"/>
              <a:t>conventions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Nos applications Web devront respecter une certaine </a:t>
            </a:r>
            <a:r>
              <a:rPr lang="fr-CA" b="1" dirty="0"/>
              <a:t>structure</a:t>
            </a:r>
            <a:r>
              <a:rPr lang="fr-CA" dirty="0"/>
              <a:t> et être codée en respectant certains </a:t>
            </a:r>
            <a:r>
              <a:rPr lang="fr-CA" b="1" dirty="0"/>
              <a:t>standards</a:t>
            </a:r>
            <a:r>
              <a:rPr lang="fr-CA" dirty="0"/>
              <a:t>. (Que nous aborderons en classe)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Avantages :</a:t>
            </a:r>
          </a:p>
          <a:p>
            <a:pPr lvl="2" algn="just"/>
            <a:r>
              <a:rPr lang="fr-CA" dirty="0"/>
              <a:t>Limite le nombre de fichiers de configurations à manipuler, puisqu’un standard est imposé.</a:t>
            </a:r>
          </a:p>
          <a:p>
            <a:pPr lvl="2" algn="just"/>
            <a:r>
              <a:rPr lang="fr-CA" dirty="0"/>
              <a:t>Limite le nombre de décisions à prendre pour le développeur et permet de se concentrer sur le code.</a:t>
            </a:r>
          </a:p>
        </p:txBody>
      </p:sp>
    </p:spTree>
    <p:extLst>
      <p:ext uri="{BB962C8B-B14F-4D97-AF65-F5344CB8AC3E}">
        <p14:creationId xmlns:p14="http://schemas.microsoft.com/office/powerpoint/2010/main" val="4004607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101E4-1B93-42AD-BD82-314F5137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4ADD23-C976-477A-8F22-116B7C18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Exploiter « </a:t>
            </a:r>
            <a:r>
              <a:rPr lang="fr-CA" dirty="0" err="1"/>
              <a:t>l’</a:t>
            </a:r>
            <a:r>
              <a:rPr lang="fr-CA" b="1" dirty="0" err="1">
                <a:solidFill>
                  <a:srgbClr val="81ADB6"/>
                </a:solidFill>
              </a:rPr>
              <a:t>id</a:t>
            </a:r>
            <a:r>
              <a:rPr lang="fr-CA" dirty="0"/>
              <a:t> » dans la route.</a:t>
            </a:r>
          </a:p>
          <a:p>
            <a:pPr lvl="1"/>
            <a:r>
              <a:rPr lang="fr-CA" dirty="0"/>
              <a:t> Dans </a:t>
            </a:r>
            <a:r>
              <a:rPr lang="fr-CA" b="1" dirty="0" err="1"/>
              <a:t>Program.cs</a:t>
            </a:r>
            <a:r>
              <a:rPr lang="fr-CA" dirty="0"/>
              <a:t>, on se souvient du principe de « </a:t>
            </a:r>
            <a:r>
              <a:rPr lang="fr-CA" b="1" dirty="0"/>
              <a:t>route</a:t>
            </a:r>
            <a:r>
              <a:rPr lang="fr-CA" dirty="0"/>
              <a:t> », qui permet de préciser quel </a:t>
            </a:r>
            <a:r>
              <a:rPr lang="fr-CA" b="1" dirty="0"/>
              <a:t>contrôleur</a:t>
            </a:r>
            <a:r>
              <a:rPr lang="fr-CA" dirty="0"/>
              <a:t> et quelle </a:t>
            </a:r>
            <a:r>
              <a:rPr lang="fr-CA" b="1" dirty="0"/>
              <a:t>vue </a:t>
            </a:r>
            <a:r>
              <a:rPr lang="fr-CA" dirty="0"/>
              <a:t>on souhaite utiliser. Or, il y a aussi « </a:t>
            </a:r>
            <a:r>
              <a:rPr lang="fr-CA" dirty="0" err="1"/>
              <a:t>l’</a:t>
            </a:r>
            <a:r>
              <a:rPr lang="fr-CA" b="1" dirty="0" err="1"/>
              <a:t>id</a:t>
            </a:r>
            <a:r>
              <a:rPr lang="fr-CA" dirty="0"/>
              <a:t> », qui est optionnel.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Lorsque notre application Web est lancée, on s’attend à recevoir un certain </a:t>
            </a:r>
            <a:r>
              <a:rPr lang="fr-CA" b="1" dirty="0">
                <a:solidFill>
                  <a:srgbClr val="8197B6"/>
                </a:solidFill>
              </a:rPr>
              <a:t>pattern</a:t>
            </a:r>
            <a:r>
              <a:rPr lang="fr-CA" dirty="0"/>
              <a:t>… qui est en fait un </a:t>
            </a:r>
            <a:r>
              <a:rPr lang="fr-CA" b="1" dirty="0"/>
              <a:t>suffixe</a:t>
            </a:r>
            <a:r>
              <a:rPr lang="fr-CA" dirty="0"/>
              <a:t> pour l’</a:t>
            </a:r>
            <a:r>
              <a:rPr lang="fr-CA" b="1" dirty="0"/>
              <a:t>URL</a:t>
            </a:r>
            <a:r>
              <a:rPr lang="fr-CA" dirty="0"/>
              <a:t> </a:t>
            </a:r>
          </a:p>
          <a:p>
            <a:pPr lvl="2"/>
            <a:r>
              <a:rPr lang="fr-CA" dirty="0"/>
              <a:t> </a:t>
            </a:r>
            <a:r>
              <a:rPr lang="fr-CA" b="1" dirty="0"/>
              <a:t>Ex</a:t>
            </a:r>
            <a:r>
              <a:rPr lang="fr-CA" dirty="0"/>
              <a:t> : mon_site.ca/</a:t>
            </a:r>
            <a:r>
              <a:rPr lang="fr-CA" dirty="0" err="1"/>
              <a:t>controller</a:t>
            </a:r>
            <a:r>
              <a:rPr lang="fr-CA" dirty="0"/>
              <a:t>/action/id</a:t>
            </a:r>
            <a:endParaRPr lang="fr-CA" b="1" dirty="0"/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75A3B"/>
                </a:solidFill>
              </a:rPr>
              <a:t>{</a:t>
            </a:r>
            <a:r>
              <a:rPr lang="fr-CA" b="1" dirty="0" err="1">
                <a:solidFill>
                  <a:srgbClr val="F75A3B"/>
                </a:solidFill>
              </a:rPr>
              <a:t>controller</a:t>
            </a:r>
            <a:r>
              <a:rPr lang="fr-CA" b="1" dirty="0">
                <a:solidFill>
                  <a:srgbClr val="F75A3B"/>
                </a:solidFill>
              </a:rPr>
              <a:t>} </a:t>
            </a:r>
            <a:r>
              <a:rPr lang="fr-CA" dirty="0"/>
              <a:t>/ </a:t>
            </a:r>
            <a:r>
              <a:rPr lang="fr-CA" b="1" dirty="0">
                <a:solidFill>
                  <a:srgbClr val="DDAB5B"/>
                </a:solidFill>
              </a:rPr>
              <a:t>{action} </a:t>
            </a:r>
            <a:r>
              <a:rPr lang="fr-CA" dirty="0"/>
              <a:t>/ </a:t>
            </a:r>
            <a:r>
              <a:rPr lang="fr-CA" b="1" dirty="0">
                <a:solidFill>
                  <a:srgbClr val="81ADB6"/>
                </a:solidFill>
              </a:rPr>
              <a:t>{id optionnelle}</a:t>
            </a:r>
          </a:p>
          <a:p>
            <a:pPr lvl="1"/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72686D-71FF-49E0-8EAE-E37A4643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98" y="2610925"/>
            <a:ext cx="5788216" cy="1068757"/>
          </a:xfrm>
          <a:prstGeom prst="rect">
            <a:avLst/>
          </a:prstGeom>
          <a:ln w="38100">
            <a:solidFill>
              <a:srgbClr val="A785B8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654B676-F681-45DE-B300-3FAE0FA97429}"/>
              </a:ext>
            </a:extLst>
          </p:cNvPr>
          <p:cNvSpPr txBox="1"/>
          <p:nvPr/>
        </p:nvSpPr>
        <p:spPr>
          <a:xfrm>
            <a:off x="27843" y="5673085"/>
            <a:ext cx="518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F75A3B"/>
                </a:solidFill>
              </a:rPr>
              <a:t>Nom de la classe « Controller » à utiliser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9A15F6-886F-4C35-B94A-92C9ECAF28E9}"/>
              </a:ext>
            </a:extLst>
          </p:cNvPr>
          <p:cNvSpPr txBox="1"/>
          <p:nvPr/>
        </p:nvSpPr>
        <p:spPr>
          <a:xfrm>
            <a:off x="4610177" y="5662177"/>
            <a:ext cx="486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DDAB5B"/>
                </a:solidFill>
              </a:rPr>
              <a:t>Nom de la méthode « d’action » à utiliser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7F71B76-8C33-4D7F-8E65-A0D0AAC0A752}"/>
              </a:ext>
            </a:extLst>
          </p:cNvPr>
          <p:cNvCxnSpPr>
            <a:cxnSpLocks/>
          </p:cNvCxnSpPr>
          <p:nvPr/>
        </p:nvCxnSpPr>
        <p:spPr>
          <a:xfrm flipH="1">
            <a:off x="2448314" y="5159829"/>
            <a:ext cx="174152" cy="502348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9AE985D-8DCA-4C0B-A573-2C830ECAA97F}"/>
              </a:ext>
            </a:extLst>
          </p:cNvPr>
          <p:cNvCxnSpPr>
            <a:cxnSpLocks/>
          </p:cNvCxnSpPr>
          <p:nvPr/>
        </p:nvCxnSpPr>
        <p:spPr>
          <a:xfrm>
            <a:off x="4153231" y="5159829"/>
            <a:ext cx="456946" cy="492366"/>
          </a:xfrm>
          <a:prstGeom prst="straightConnector1">
            <a:avLst/>
          </a:prstGeom>
          <a:ln w="76200">
            <a:solidFill>
              <a:srgbClr val="A78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28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101E4-1B93-42AD-BD82-314F5137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Razor : C# intégré à HTML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088B8D-9A47-4293-A13A-8FF6625E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A"/>
              <a:t> Exploiter « l’</a:t>
            </a:r>
            <a:r>
              <a:rPr lang="fr-CA" b="1">
                <a:solidFill>
                  <a:srgbClr val="81ADB6"/>
                </a:solidFill>
              </a:rPr>
              <a:t>id</a:t>
            </a:r>
            <a:r>
              <a:rPr lang="fr-CA"/>
              <a:t> » dans la route.</a:t>
            </a:r>
          </a:p>
          <a:p>
            <a:pPr lvl="1"/>
            <a:r>
              <a:rPr lang="fr-CA"/>
              <a:t>Pour qu’un </a:t>
            </a:r>
            <a:r>
              <a:rPr lang="fr-CA" b="1"/>
              <a:t>id</a:t>
            </a:r>
            <a:r>
              <a:rPr lang="fr-CA"/>
              <a:t> soit considéré et soit utilisable dans l’URL, il faut que l’</a:t>
            </a:r>
            <a:r>
              <a:rPr lang="fr-CA" b="1"/>
              <a:t>action</a:t>
            </a:r>
            <a:r>
              <a:rPr lang="fr-CA"/>
              <a:t> concernée dans le </a:t>
            </a:r>
            <a:r>
              <a:rPr lang="fr-CA" b="1"/>
              <a:t>contrôleur </a:t>
            </a:r>
            <a:r>
              <a:rPr lang="fr-CA"/>
              <a:t>demande un </a:t>
            </a:r>
            <a:r>
              <a:rPr lang="fr-CA" b="1"/>
              <a:t>argument </a:t>
            </a:r>
            <a:r>
              <a:rPr lang="fr-CA"/>
              <a:t>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On pourra ensuite utiliser cet </a:t>
            </a:r>
            <a:r>
              <a:rPr lang="fr-CA" b="1"/>
              <a:t>id</a:t>
            </a:r>
            <a:r>
              <a:rPr lang="fr-CA"/>
              <a:t> comme on le souhaite. Par exemple dans ce cas-ci on cherche la </a:t>
            </a:r>
            <a:r>
              <a:rPr lang="fr-CA" b="1"/>
              <a:t>Personne </a:t>
            </a:r>
            <a:r>
              <a:rPr lang="fr-CA"/>
              <a:t>avec l’</a:t>
            </a:r>
            <a:r>
              <a:rPr lang="fr-CA" b="1"/>
              <a:t>id</a:t>
            </a:r>
            <a:r>
              <a:rPr lang="fr-CA"/>
              <a:t> correspondant pour afficher ses informations à elle spécifiquement. (Puisque le « </a:t>
            </a:r>
            <a:r>
              <a:rPr lang="fr-CA" b="1"/>
              <a:t>Model</a:t>
            </a:r>
            <a:r>
              <a:rPr lang="fr-CA"/>
              <a:t> » de la </a:t>
            </a:r>
            <a:r>
              <a:rPr lang="fr-CA" b="1"/>
              <a:t>Vue</a:t>
            </a:r>
            <a:r>
              <a:rPr lang="fr-CA"/>
              <a:t> sera CETTE personne)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E54E90-33DC-445E-A597-5D24CD1D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630" y="2253250"/>
            <a:ext cx="3258914" cy="2599597"/>
          </a:xfrm>
          <a:prstGeom prst="rect">
            <a:avLst/>
          </a:prstGeom>
          <a:ln w="38100">
            <a:solidFill>
              <a:srgbClr val="B681AE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2971B-13CF-4320-9FC6-053B326D2E13}"/>
              </a:ext>
            </a:extLst>
          </p:cNvPr>
          <p:cNvCxnSpPr>
            <a:cxnSpLocks/>
          </p:cNvCxnSpPr>
          <p:nvPr/>
        </p:nvCxnSpPr>
        <p:spPr>
          <a:xfrm flipH="1">
            <a:off x="7008222" y="2223766"/>
            <a:ext cx="973183" cy="346166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5ACEE201-0907-4E9C-82FE-138AB0EFE42B}"/>
              </a:ext>
            </a:extLst>
          </p:cNvPr>
          <p:cNvSpPr txBox="1"/>
          <p:nvPr/>
        </p:nvSpPr>
        <p:spPr>
          <a:xfrm>
            <a:off x="7383779" y="3241176"/>
            <a:ext cx="40616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rgbClr val="B681AE"/>
                </a:solidFill>
              </a:rPr>
              <a:t>Si aucune </a:t>
            </a:r>
            <a:r>
              <a:rPr lang="fr-CA" sz="2000" b="1">
                <a:solidFill>
                  <a:srgbClr val="B681AE"/>
                </a:solidFill>
              </a:rPr>
              <a:t>Personne</a:t>
            </a:r>
            <a:r>
              <a:rPr lang="fr-CA" sz="2000">
                <a:solidFill>
                  <a:srgbClr val="B681AE"/>
                </a:solidFill>
              </a:rPr>
              <a:t> avec cet </a:t>
            </a:r>
            <a:r>
              <a:rPr lang="fr-CA" sz="2000" b="1">
                <a:solidFill>
                  <a:srgbClr val="B681AE"/>
                </a:solidFill>
              </a:rPr>
              <a:t>id</a:t>
            </a:r>
            <a:r>
              <a:rPr lang="fr-CA" sz="2000">
                <a:solidFill>
                  <a:srgbClr val="B681AE"/>
                </a:solidFill>
              </a:rPr>
              <a:t> n’existe, il faut un plan de secours. Dans ce cas-ci, on retourne </a:t>
            </a:r>
            <a:r>
              <a:rPr lang="fr-CA" sz="2000" b="1">
                <a:solidFill>
                  <a:srgbClr val="B681AE"/>
                </a:solidFill>
              </a:rPr>
              <a:t>NotFound() </a:t>
            </a:r>
            <a:r>
              <a:rPr lang="fr-CA" sz="2000">
                <a:solidFill>
                  <a:srgbClr val="B681AE"/>
                </a:solidFill>
              </a:rPr>
              <a:t>qui est une </a:t>
            </a:r>
            <a:r>
              <a:rPr lang="fr-CA" sz="2000" b="1">
                <a:solidFill>
                  <a:srgbClr val="B681AE"/>
                </a:solidFill>
              </a:rPr>
              <a:t>méthode</a:t>
            </a:r>
            <a:r>
              <a:rPr lang="fr-CA" sz="2000">
                <a:solidFill>
                  <a:srgbClr val="B681AE"/>
                </a:solidFill>
              </a:rPr>
              <a:t> fait exprès pour ce genre de situations.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989B5B9-76C7-41A2-9072-17F536F1E2B7}"/>
              </a:ext>
            </a:extLst>
          </p:cNvPr>
          <p:cNvCxnSpPr>
            <a:cxnSpLocks/>
          </p:cNvCxnSpPr>
          <p:nvPr/>
        </p:nvCxnSpPr>
        <p:spPr>
          <a:xfrm flipH="1">
            <a:off x="6096000" y="3984172"/>
            <a:ext cx="1287780" cy="457199"/>
          </a:xfrm>
          <a:prstGeom prst="straightConnector1">
            <a:avLst/>
          </a:prstGeom>
          <a:ln w="57150">
            <a:solidFill>
              <a:srgbClr val="B681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2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749862-DF72-44E4-B04F-B17D285C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Patron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DDBEFB-2595-4EDE-BCCD-BB24B44B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400" dirty="0"/>
              <a:t> </a:t>
            </a:r>
            <a:r>
              <a:rPr lang="fr-CA" dirty="0"/>
              <a:t>Dans une </a:t>
            </a:r>
            <a:r>
              <a:rPr lang="fr-CA" b="1" dirty="0"/>
              <a:t>application Web</a:t>
            </a:r>
            <a:r>
              <a:rPr lang="fr-CA" dirty="0"/>
              <a:t>, plein de tâches peuvent être réalisées …</a:t>
            </a:r>
          </a:p>
          <a:p>
            <a:pPr lvl="1"/>
            <a:r>
              <a:rPr lang="fr-CA" dirty="0"/>
              <a:t> Modifier une information dans une base de données</a:t>
            </a:r>
          </a:p>
          <a:p>
            <a:pPr lvl="1"/>
            <a:r>
              <a:rPr lang="fr-CA" dirty="0"/>
              <a:t> Afficher une page Web à l’utilisateur</a:t>
            </a:r>
          </a:p>
          <a:p>
            <a:pPr lvl="1"/>
            <a:r>
              <a:rPr lang="fr-CA" dirty="0"/>
              <a:t> Authentifier un utilisateur</a:t>
            </a:r>
          </a:p>
          <a:p>
            <a:pPr lvl="1"/>
            <a:r>
              <a:rPr lang="fr-CA" dirty="0">
                <a:solidFill>
                  <a:srgbClr val="8197B6"/>
                </a:solidFill>
              </a:rPr>
              <a:t> Traiter les données d’un formulaire</a:t>
            </a:r>
          </a:p>
          <a:p>
            <a:pPr lvl="1"/>
            <a:r>
              <a:rPr lang="fr-CA" dirty="0">
                <a:solidFill>
                  <a:srgbClr val="8197B6"/>
                </a:solidFill>
              </a:rPr>
              <a:t> Stocker des structures de données</a:t>
            </a:r>
          </a:p>
          <a:p>
            <a:pPr lvl="1"/>
            <a:r>
              <a:rPr lang="fr-CA" dirty="0">
                <a:solidFill>
                  <a:srgbClr val="8197B6"/>
                </a:solidFill>
              </a:rPr>
              <a:t> etc.</a:t>
            </a:r>
          </a:p>
          <a:p>
            <a:pPr lvl="1"/>
            <a:endParaRPr lang="fr-CA" sz="2000" dirty="0"/>
          </a:p>
          <a:p>
            <a:pPr lvl="1"/>
            <a:endParaRPr lang="fr-CA" sz="2000" dirty="0"/>
          </a:p>
          <a:p>
            <a:r>
              <a:rPr lang="fr-CA" sz="2400" dirty="0"/>
              <a:t> Un </a:t>
            </a:r>
            <a:r>
              <a:rPr lang="fr-CA" sz="2400" b="1" dirty="0"/>
              <a:t>patron de conception</a:t>
            </a:r>
            <a:r>
              <a:rPr lang="fr-CA" sz="2400" dirty="0"/>
              <a:t> est une manière d’organiser son code en classes puis en modules / dossiers de manière organisée.</a:t>
            </a:r>
          </a:p>
        </p:txBody>
      </p:sp>
    </p:spTree>
    <p:extLst>
      <p:ext uri="{BB962C8B-B14F-4D97-AF65-F5344CB8AC3E}">
        <p14:creationId xmlns:p14="http://schemas.microsoft.com/office/powerpoint/2010/main" val="11650197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D1B0CE710324CA05A93EB82A6948E" ma:contentTypeVersion="11" ma:contentTypeDescription="Crée un document." ma:contentTypeScope="" ma:versionID="ee34bb80ac1e517018229e66c4dd7aa6">
  <xsd:schema xmlns:xsd="http://www.w3.org/2001/XMLSchema" xmlns:xs="http://www.w3.org/2001/XMLSchema" xmlns:p="http://schemas.microsoft.com/office/2006/metadata/properties" xmlns:ns2="402449c1-179d-48c4-9422-13d234b0788f" targetNamespace="http://schemas.microsoft.com/office/2006/metadata/properties" ma:root="true" ma:fieldsID="1552656e2749759f723edd2fbab1fbea" ns2:_="">
    <xsd:import namespace="402449c1-179d-48c4-9422-13d234b07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49c1-179d-48c4-9422-13d234b07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fb2dd4e-b800-4980-8ab2-0e279c9552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2449c1-179d-48c4-9422-13d234b0788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C0E9E88-C9B1-4939-9C8F-B51D7CEE453F}"/>
</file>

<file path=customXml/itemProps2.xml><?xml version="1.0" encoding="utf-8"?>
<ds:datastoreItem xmlns:ds="http://schemas.openxmlformats.org/officeDocument/2006/customXml" ds:itemID="{BA08F9B0-A9BE-4A76-83B3-EA7D1C4632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B3F949-D408-4F6B-9A55-4729230F14EC}">
  <ds:schemaRefs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402449c1-179d-48c4-9422-13d234b0788f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20323</TotalTime>
  <Words>4644</Words>
  <Application>Microsoft Office PowerPoint</Application>
  <PresentationFormat>Grand écran</PresentationFormat>
  <Paragraphs>625</Paragraphs>
  <Slides>81</Slides>
  <Notes>3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Cascadia Mono</vt:lpstr>
      <vt:lpstr>Courier New</vt:lpstr>
      <vt:lpstr>Symbol</vt:lpstr>
      <vt:lpstr>Verdana</vt:lpstr>
      <vt:lpstr>Thème Office</vt:lpstr>
      <vt:lpstr>Introduction à la programmation  Web serveur</vt:lpstr>
      <vt:lpstr>Menu du jour</vt:lpstr>
      <vt:lpstr>Relation Client-Serveur</vt:lpstr>
      <vt:lpstr>Relation Client-Serveur</vt:lpstr>
      <vt:lpstr>Relation Client-Serveur</vt:lpstr>
      <vt:lpstr>Relation Client-Serveur</vt:lpstr>
      <vt:lpstr>Relation Client-Serveur</vt:lpstr>
      <vt:lpstr>Relation Client-Serveur</vt:lpstr>
      <vt:lpstr>Patron MVC</vt:lpstr>
      <vt:lpstr>Patron MVC</vt:lpstr>
      <vt:lpstr>Patron MVC</vt:lpstr>
      <vt:lpstr>Patron MVC</vt:lpstr>
      <vt:lpstr>Patron MVC</vt:lpstr>
      <vt:lpstr>Patron MVC</vt:lpstr>
      <vt:lpstr>Patron MVC</vt:lpstr>
      <vt:lpstr>Patron MVC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Mise à niveau C#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ASP.NET core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  <vt:lpstr>Razor : C# intégré à HTML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Bel -</dc:creator>
  <cp:lastModifiedBy>Moussaid Achraf</cp:lastModifiedBy>
  <cp:revision>2553</cp:revision>
  <dcterms:created xsi:type="dcterms:W3CDTF">2020-12-01T19:15:38Z</dcterms:created>
  <dcterms:modified xsi:type="dcterms:W3CDTF">2024-01-12T00:10:51Z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0x010100417D1B0CE710324CA05A93EB82A6948E</vt:lpwstr>
  </property>
  <property fmtid="{D5CDD505-2E9C-101B-9397-08002B2CF9AE}" pid="3" name="MediaServiceImageTags">
    <vt:lpwstr/>
  </property>
</Properties>
</file>